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9" r:id="rId5"/>
    <p:sldId id="290" r:id="rId6"/>
    <p:sldId id="291" r:id="rId7"/>
    <p:sldId id="292" r:id="rId8"/>
    <p:sldId id="293" r:id="rId9"/>
    <p:sldId id="296" r:id="rId10"/>
    <p:sldId id="297" r:id="rId11"/>
    <p:sldId id="294" r:id="rId12"/>
    <p:sldId id="310" r:id="rId13"/>
    <p:sldId id="295" r:id="rId14"/>
    <p:sldId id="309" r:id="rId15"/>
    <p:sldId id="308" r:id="rId16"/>
    <p:sldId id="307" r:id="rId17"/>
    <p:sldId id="299" r:id="rId18"/>
    <p:sldId id="305" r:id="rId19"/>
    <p:sldId id="304" r:id="rId20"/>
    <p:sldId id="303" r:id="rId21"/>
    <p:sldId id="306" r:id="rId22"/>
    <p:sldId id="311" r:id="rId23"/>
    <p:sldId id="313" r:id="rId24"/>
    <p:sldId id="312" r:id="rId25"/>
  </p:sldIdLst>
  <p:sldSz cx="9144000" cy="5143500" type="screen16x9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7A"/>
    <a:srgbClr val="9999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44B6F-5F15-7522-C6D9-91B173486573}" v="3" dt="2025-04-19T11:43:42.107"/>
    <p1510:client id="{AA01EE45-33EB-1532-77A2-B8957147C2C9}" v="1" dt="2025-04-17T16:50:32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Goede" userId="S::tom.goede@hva.nl::8e9510f2-0057-4be6-bf1e-d2d3c6f82053" providerId="AD" clId="Web-{34A44B6F-5F15-7522-C6D9-91B173486573}"/>
    <pc:docChg chg="modSld">
      <pc:chgData name="Tom Goede" userId="S::tom.goede@hva.nl::8e9510f2-0057-4be6-bf1e-d2d3c6f82053" providerId="AD" clId="Web-{34A44B6F-5F15-7522-C6D9-91B173486573}" dt="2025-04-19T11:43:42.107" v="2"/>
      <pc:docMkLst>
        <pc:docMk/>
      </pc:docMkLst>
      <pc:sldChg chg="delSp">
        <pc:chgData name="Tom Goede" userId="S::tom.goede@hva.nl::8e9510f2-0057-4be6-bf1e-d2d3c6f82053" providerId="AD" clId="Web-{34A44B6F-5F15-7522-C6D9-91B173486573}" dt="2025-04-19T11:43:42.107" v="2"/>
        <pc:sldMkLst>
          <pc:docMk/>
          <pc:sldMk cId="611179938" sldId="306"/>
        </pc:sldMkLst>
        <pc:spChg chg="del">
          <ac:chgData name="Tom Goede" userId="S::tom.goede@hva.nl::8e9510f2-0057-4be6-bf1e-d2d3c6f82053" providerId="AD" clId="Web-{34A44B6F-5F15-7522-C6D9-91B173486573}" dt="2025-04-19T11:43:20.200" v="0"/>
          <ac:spMkLst>
            <pc:docMk/>
            <pc:sldMk cId="611179938" sldId="306"/>
            <ac:spMk id="3" creationId="{3BF46C3B-26C6-F206-FB69-6CD1E5DE6CF3}"/>
          </ac:spMkLst>
        </pc:spChg>
        <pc:spChg chg="del">
          <ac:chgData name="Tom Goede" userId="S::tom.goede@hva.nl::8e9510f2-0057-4be6-bf1e-d2d3c6f82053" providerId="AD" clId="Web-{34A44B6F-5F15-7522-C6D9-91B173486573}" dt="2025-04-19T11:43:23.107" v="1"/>
          <ac:spMkLst>
            <pc:docMk/>
            <pc:sldMk cId="611179938" sldId="306"/>
            <ac:spMk id="4" creationId="{3DD1AF6D-6D0D-3D43-DC05-33F726ECB0EF}"/>
          </ac:spMkLst>
        </pc:spChg>
        <pc:spChg chg="del">
          <ac:chgData name="Tom Goede" userId="S::tom.goede@hva.nl::8e9510f2-0057-4be6-bf1e-d2d3c6f82053" providerId="AD" clId="Web-{34A44B6F-5F15-7522-C6D9-91B173486573}" dt="2025-04-19T11:43:42.107" v="2"/>
          <ac:spMkLst>
            <pc:docMk/>
            <pc:sldMk cId="611179938" sldId="306"/>
            <ac:spMk id="5" creationId="{208244AB-4A34-E29E-E314-2CF828218E70}"/>
          </ac:spMkLst>
        </pc:spChg>
      </pc:sldChg>
    </pc:docChg>
  </pc:docChgLst>
  <pc:docChgLst>
    <pc:chgData name="Marijn Jansen" userId="S::marijn.jansen@hva.nl::50244e0d-9bda-48ce-adfc-4c1dc02e1d76" providerId="AD" clId="Web-{AA01EE45-33EB-1532-77A2-B8957147C2C9}"/>
    <pc:docChg chg="modSld">
      <pc:chgData name="Marijn Jansen" userId="S::marijn.jansen@hva.nl::50244e0d-9bda-48ce-adfc-4c1dc02e1d76" providerId="AD" clId="Web-{AA01EE45-33EB-1532-77A2-B8957147C2C9}" dt="2025-04-17T16:50:32.583" v="0" actId="1076"/>
      <pc:docMkLst>
        <pc:docMk/>
      </pc:docMkLst>
      <pc:sldChg chg="modSp">
        <pc:chgData name="Marijn Jansen" userId="S::marijn.jansen@hva.nl::50244e0d-9bda-48ce-adfc-4c1dc02e1d76" providerId="AD" clId="Web-{AA01EE45-33EB-1532-77A2-B8957147C2C9}" dt="2025-04-17T16:50:32.583" v="0" actId="1076"/>
        <pc:sldMkLst>
          <pc:docMk/>
          <pc:sldMk cId="3134769311" sldId="304"/>
        </pc:sldMkLst>
        <pc:picChg chg="mod">
          <ac:chgData name="Marijn Jansen" userId="S::marijn.jansen@hva.nl::50244e0d-9bda-48ce-adfc-4c1dc02e1d76" providerId="AD" clId="Web-{AA01EE45-33EB-1532-77A2-B8957147C2C9}" dt="2025-04-17T16:50:32.583" v="0" actId="1076"/>
          <ac:picMkLst>
            <pc:docMk/>
            <pc:sldMk cId="3134769311" sldId="304"/>
            <ac:picMk id="6" creationId="{92207575-AA84-3BBE-2EDE-41BBE9A6B3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19-4-2025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19-4-2025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Naam: N. Achternaam</a:t>
            </a:r>
          </a:p>
          <a:p>
            <a:pPr lvl="0"/>
            <a:r>
              <a:rPr lang="nl-NL"/>
              <a:t>Datum: 00-00-0000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D162CC0C-7EA6-3242-B7E2-BD1A0DE2B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90F7CBA2-1DD4-5B45-97C4-7B97ABED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773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C88D02D7-17DD-364D-9C9F-917E443D11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58300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7" name="Tijdelijke aanduiding voor afbeelding 13">
            <a:extLst>
              <a:ext uri="{FF2B5EF4-FFF2-40B4-BE49-F238E27FC236}">
                <a16:creationId xmlns:a16="http://schemas.microsoft.com/office/drawing/2014/main" id="{2CC42474-B9C7-C94C-AF30-292C4AE13A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160E74E-3F05-074C-8E4A-ACF14A9C7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69562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43B3C3B6-5587-A146-A20D-32B573CC8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57040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Naam: N. Achternaam</a:t>
            </a:r>
          </a:p>
          <a:p>
            <a:pPr lvl="0"/>
            <a:r>
              <a:rPr lang="nl-NL"/>
              <a:t>Datum: 00-00-0000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6AA7243F-9419-6942-9F79-A31147055F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18039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Naam: N. Achternaam</a:t>
            </a:r>
          </a:p>
          <a:p>
            <a:pPr lvl="0"/>
            <a:r>
              <a:rPr lang="nl-NL"/>
              <a:t>Datum: 00-00-0000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F30D1054-1FCF-A04B-ACA5-95BCF9CCC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5702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181D4972-5E25-8F4D-A13D-4F9DD99B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0" name="Tijdelijke aanduiding voor afbeelding 13">
            <a:extLst>
              <a:ext uri="{FF2B5EF4-FFF2-40B4-BE49-F238E27FC236}">
                <a16:creationId xmlns:a16="http://schemas.microsoft.com/office/drawing/2014/main" id="{9F18F6B8-85D2-7C4E-91B4-669A3A92F2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946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07DA5A1-79E6-BD4C-BEAD-F98EBB0D1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124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DBE52C8C-0DAF-9C42-BEBA-C271DCC17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18460B60-193D-4F4D-98D9-997B0D5221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537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4" r:id="rId3"/>
    <p:sldLayoutId id="2147483663" r:id="rId4"/>
    <p:sldLayoutId id="2147483676" r:id="rId5"/>
    <p:sldLayoutId id="2147483659" r:id="rId6"/>
    <p:sldLayoutId id="2147483670" r:id="rId7"/>
    <p:sldLayoutId id="2147483660" r:id="rId8"/>
    <p:sldLayoutId id="2147483671" r:id="rId9"/>
    <p:sldLayoutId id="2147483667" r:id="rId10"/>
    <p:sldLayoutId id="2147483668" r:id="rId11"/>
    <p:sldLayoutId id="2147483661" r:id="rId12"/>
    <p:sldLayoutId id="2147483673" r:id="rId13"/>
    <p:sldLayoutId id="2147483677" r:id="rId14"/>
  </p:sldLayoutIdLst>
  <p:hf hd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395" userDrawn="1">
          <p15:clr>
            <a:srgbClr val="F26B43"/>
          </p15:clr>
        </p15:guide>
        <p15:guide id="6" orient="horz" pos="284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1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jpeg"/><Relationship Id="rId7" Type="http://schemas.openxmlformats.org/officeDocument/2006/relationships/image" Target="../media/image22.png"/><Relationship Id="rId12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0" Type="http://schemas.openxmlformats.org/officeDocument/2006/relationships/image" Target="../media/image16.sv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divakar1591/autoencoders-6fab1a9a9f9c" TargetMode="External"/><Relationship Id="rId2" Type="http://schemas.openxmlformats.org/officeDocument/2006/relationships/hyperlink" Target="https://towardsdatascience.com/auto-encoder-what-is-it-and-what-is-it-used-for-part-1-3e5c6f017726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35BD-E0AE-06A9-09EF-D8461D25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Image Anomaly detection met de </a:t>
            </a:r>
            <a:r>
              <a:rPr lang="en-US" err="1"/>
              <a:t>AutoEncoder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1DBA2-CB27-3A42-59FE-E409566DA4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B45D8-10BD-C459-7675-EDDA0D0BD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Daan van der Hoek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E5DCDF-092E-B024-C531-92259E9083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28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DAC0-D13F-3066-4F1F-27AA7CF0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 </a:t>
            </a:r>
            <a:r>
              <a:rPr lang="en-US" err="1"/>
              <a:t>jullie</a:t>
            </a:r>
            <a:r>
              <a:rPr lang="en-US"/>
              <a:t> (40 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399D-78CE-C534-D4D9-F1DD61AB54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8"/>
            <a:ext cx="5866494" cy="2200047"/>
          </a:xfrm>
        </p:spPr>
        <p:txBody>
          <a:bodyPr>
            <a:normAutofit/>
          </a:bodyPr>
          <a:lstStyle/>
          <a:p>
            <a:r>
              <a:rPr lang="en-US"/>
              <a:t>- </a:t>
            </a:r>
            <a:r>
              <a:rPr lang="en-US" err="1"/>
              <a:t>Gebruik</a:t>
            </a:r>
            <a:r>
              <a:rPr lang="en-US"/>
              <a:t> de </a:t>
            </a:r>
            <a:r>
              <a:rPr lang="en-US" err="1"/>
              <a:t>subset_image_data</a:t>
            </a:r>
            <a:r>
              <a:rPr lang="en-US"/>
              <a:t> op Teams -&gt; Smart Industry -&gt; Files -&gt; College 3</a:t>
            </a:r>
          </a:p>
          <a:p>
            <a:r>
              <a:rPr lang="en-US"/>
              <a:t>- </a:t>
            </a:r>
            <a:r>
              <a:rPr lang="en-US" err="1"/>
              <a:t>Zoek</a:t>
            </a:r>
            <a:r>
              <a:rPr lang="en-US"/>
              <a:t> 10 </a:t>
            </a:r>
            <a:r>
              <a:rPr lang="en-US" err="1"/>
              <a:t>afbeeldingen</a:t>
            </a:r>
            <a:r>
              <a:rPr lang="en-US"/>
              <a:t> die </a:t>
            </a:r>
            <a:r>
              <a:rPr lang="en-US" err="1"/>
              <a:t>een</a:t>
            </a:r>
            <a:r>
              <a:rPr lang="en-US"/>
              <a:t> “anomaly” </a:t>
            </a:r>
            <a:r>
              <a:rPr lang="en-US" err="1"/>
              <a:t>zouden</a:t>
            </a:r>
            <a:r>
              <a:rPr lang="en-US"/>
              <a:t> </a:t>
            </a:r>
            <a:r>
              <a:rPr lang="en-US" err="1"/>
              <a:t>moeten</a:t>
            </a:r>
            <a:r>
              <a:rPr lang="en-US"/>
              <a:t> </a:t>
            </a:r>
            <a:r>
              <a:rPr lang="en-US" err="1"/>
              <a:t>zijn</a:t>
            </a:r>
            <a:r>
              <a:rPr lang="en-US"/>
              <a:t> tov de dataset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- </a:t>
            </a:r>
            <a:r>
              <a:rPr lang="en-US" err="1"/>
              <a:t>Maak</a:t>
            </a:r>
            <a:r>
              <a:rPr lang="en-US"/>
              <a:t> 2 </a:t>
            </a:r>
            <a:r>
              <a:rPr lang="en-US" err="1"/>
              <a:t>mapjes</a:t>
            </a:r>
            <a:r>
              <a:rPr lang="en-US"/>
              <a:t>:</a:t>
            </a:r>
          </a:p>
          <a:p>
            <a:r>
              <a:rPr lang="en-US"/>
              <a:t>	-train data: </a:t>
            </a:r>
            <a:r>
              <a:rPr lang="en-US" err="1"/>
              <a:t>zet</a:t>
            </a:r>
            <a:r>
              <a:rPr lang="en-US"/>
              <a:t> 90% van </a:t>
            </a:r>
            <a:r>
              <a:rPr lang="en-US" err="1"/>
              <a:t>je</a:t>
            </a:r>
            <a:r>
              <a:rPr lang="en-US"/>
              <a:t> </a:t>
            </a:r>
            <a:r>
              <a:rPr lang="en-US" err="1"/>
              <a:t>afbeeldingen</a:t>
            </a:r>
            <a:r>
              <a:rPr lang="en-US"/>
              <a:t> in </a:t>
            </a:r>
            <a:r>
              <a:rPr lang="en-US" err="1"/>
              <a:t>deze</a:t>
            </a:r>
            <a:r>
              <a:rPr lang="en-US"/>
              <a:t> map</a:t>
            </a:r>
          </a:p>
          <a:p>
            <a:r>
              <a:rPr lang="en-US"/>
              <a:t>	-test data: </a:t>
            </a:r>
            <a:r>
              <a:rPr lang="en-US" err="1"/>
              <a:t>zet</a:t>
            </a:r>
            <a:r>
              <a:rPr lang="en-US"/>
              <a:t> 10% van </a:t>
            </a:r>
            <a:r>
              <a:rPr lang="en-US" err="1"/>
              <a:t>je</a:t>
            </a:r>
            <a:r>
              <a:rPr lang="en-US"/>
              <a:t> </a:t>
            </a:r>
            <a:r>
              <a:rPr lang="en-US" err="1"/>
              <a:t>afbeeldingen</a:t>
            </a:r>
            <a:r>
              <a:rPr lang="en-US"/>
              <a:t> in </a:t>
            </a:r>
            <a:r>
              <a:rPr lang="en-US" err="1"/>
              <a:t>deze</a:t>
            </a:r>
            <a:r>
              <a:rPr lang="en-US"/>
              <a:t> map + de anomaly’s</a:t>
            </a:r>
          </a:p>
          <a:p>
            <a:r>
              <a:rPr lang="en-US"/>
              <a:t>	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349EB-80B5-DCF4-BB78-B60134EC2D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0FFA6-0C95-7AAE-1E3C-5CD5FD204A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293787-AE64-042C-8BA4-A50467BDF8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5024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615F-CA9C-12B2-1D1D-3261D626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ea typeface="ＭＳ Ｐゴシック"/>
                <a:cs typeface="Arial"/>
              </a:rPr>
              <a:t>Hulp code </a:t>
            </a:r>
            <a:r>
              <a:rPr lang="en-GB" err="1">
                <a:latin typeface="Arial"/>
                <a:ea typeface="ＭＳ Ｐゴシック"/>
                <a:cs typeface="Arial"/>
              </a:rPr>
              <a:t>bij</a:t>
            </a:r>
            <a:r>
              <a:rPr lang="en-GB">
                <a:latin typeface="Arial"/>
                <a:ea typeface="ＭＳ Ｐゴシック"/>
                <a:cs typeface="Arial"/>
              </a:rPr>
              <a:t> stap 1 in de twee </a:t>
            </a:r>
            <a:r>
              <a:rPr lang="en-GB" err="1">
                <a:latin typeface="Arial"/>
                <a:ea typeface="ＭＳ Ｐゴシック"/>
                <a:cs typeface="Arial"/>
              </a:rPr>
              <a:t>volgende</a:t>
            </a:r>
            <a:r>
              <a:rPr lang="en-GB">
                <a:latin typeface="Arial"/>
                <a:ea typeface="ＭＳ Ｐゴシック"/>
                <a:cs typeface="Arial"/>
              </a:rPr>
              <a:t> slides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6B4DC-D068-DDC2-80CE-08473EDA9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DC765-8069-7402-9934-857E123F90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AFFC4-E435-4877-0DA5-2DA8FDE5695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DA8D1D-5761-805D-EA59-9171765EE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270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9CD91-CCA3-ECD6-3EBD-C423EF32C7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20" y="388939"/>
            <a:ext cx="3469434" cy="4281091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13999"/>
              </a:lnSpc>
            </a:pPr>
            <a:endParaRPr lang="en-GB" sz="900">
              <a:solidFill>
                <a:srgbClr val="6A9955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import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4EC9B0"/>
                </a:solidFill>
                <a:latin typeface="Menlo"/>
                <a:ea typeface="ＭＳ Ｐゴシック"/>
              </a:rPr>
              <a:t>cv2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from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PIL </a:t>
            </a: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import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Image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import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matplotlib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</a:t>
            </a: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pyplot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as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plt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import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numpy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as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4EC9B0"/>
                </a:solidFill>
                <a:latin typeface="Menlo"/>
                <a:ea typeface="ＭＳ Ｐゴシック"/>
              </a:rPr>
              <a:t>np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import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os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os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</a:t>
            </a:r>
            <a:r>
              <a:rPr lang="en-GB" sz="900" err="1">
                <a:solidFill>
                  <a:srgbClr val="DCDCAA"/>
                </a:solidFill>
                <a:latin typeface="Menlo"/>
                <a:ea typeface="ＭＳ Ｐゴシック"/>
              </a:rPr>
              <a:t>chdir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 sz="900">
                <a:solidFill>
                  <a:srgbClr val="CE9178"/>
                </a:solidFill>
                <a:latin typeface="Menlo"/>
                <a:ea typeface="ＭＳ Ｐゴシック"/>
              </a:rPr>
              <a:t>‘</a:t>
            </a:r>
            <a:r>
              <a:rPr lang="en-GB" sz="900" err="1">
                <a:solidFill>
                  <a:srgbClr val="CE9178"/>
                </a:solidFill>
                <a:latin typeface="Menlo"/>
                <a:ea typeface="ＭＳ Ｐゴシック"/>
              </a:rPr>
              <a:t>Subsample_image_data</a:t>
            </a:r>
            <a:r>
              <a:rPr lang="en-GB" sz="900">
                <a:solidFill>
                  <a:srgbClr val="CE9178"/>
                </a:solidFill>
                <a:latin typeface="Menlo"/>
                <a:ea typeface="ＭＳ Ｐゴシック"/>
              </a:rPr>
              <a:t>’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# of </a:t>
            </a: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os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</a:t>
            </a:r>
            <a:r>
              <a:rPr lang="en-GB" sz="900" err="1">
                <a:solidFill>
                  <a:srgbClr val="DCDCAA"/>
                </a:solidFill>
                <a:latin typeface="Menlo"/>
                <a:ea typeface="ＭＳ Ｐゴシック"/>
              </a:rPr>
              <a:t>chdir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 sz="900">
                <a:solidFill>
                  <a:srgbClr val="CE9178"/>
                </a:solidFill>
                <a:latin typeface="Menlo"/>
                <a:ea typeface="ＭＳ Ｐゴシック"/>
              </a:rPr>
              <a:t>‘</a:t>
            </a:r>
            <a:r>
              <a:rPr lang="en-GB" sz="900" err="1">
                <a:solidFill>
                  <a:srgbClr val="CE9178"/>
                </a:solidFill>
                <a:latin typeface="Menlo"/>
                <a:ea typeface="ＭＳ Ｐゴシック"/>
              </a:rPr>
              <a:t>image_data</a:t>
            </a:r>
            <a:r>
              <a:rPr lang="en-GB" sz="900">
                <a:solidFill>
                  <a:srgbClr val="CE9178"/>
                </a:solidFill>
                <a:latin typeface="Menlo"/>
                <a:ea typeface="ＭＳ Ｐゴシック"/>
              </a:rPr>
              <a:t>’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os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</a:t>
            </a:r>
            <a:r>
              <a:rPr lang="en-GB" sz="900" err="1">
                <a:solidFill>
                  <a:srgbClr val="DCDCAA"/>
                </a:solidFill>
                <a:latin typeface="Menlo"/>
                <a:ea typeface="ＭＳ Ｐゴシック"/>
              </a:rPr>
              <a:t>listdir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()</a:t>
            </a:r>
            <a:endParaRPr lang="en-GB" sz="900"/>
          </a:p>
          <a:p>
            <a:pPr>
              <a:lnSpc>
                <a:spcPct val="113999"/>
              </a:lnSpc>
            </a:pPr>
            <a:endParaRPr lang="en-US" sz="1600"/>
          </a:p>
          <a:p>
            <a:pPr>
              <a:lnSpc>
                <a:spcPct val="113999"/>
              </a:lnSpc>
            </a:pP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image_name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CE9178"/>
                </a:solidFill>
                <a:latin typeface="Menlo"/>
                <a:ea typeface="ＭＳ Ｐゴシック"/>
              </a:rPr>
              <a:t>'00001_3_F.png'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image_name</a:t>
            </a:r>
            <a:endParaRPr lang="en-GB" sz="900"/>
          </a:p>
          <a:p>
            <a:pPr>
              <a:lnSpc>
                <a:spcPct val="113999"/>
              </a:lnSpc>
            </a:pPr>
            <a:endParaRPr lang="en-US" sz="1600"/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4EC9B0"/>
                </a:solidFill>
                <a:latin typeface="Menlo"/>
                <a:ea typeface="ＭＳ Ｐゴシック"/>
              </a:rPr>
              <a:t>cv2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.imread(</a:t>
            </a: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image_name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, </a:t>
            </a:r>
            <a:r>
              <a:rPr lang="en-GB" sz="900">
                <a:solidFill>
                  <a:srgbClr val="4EC9B0"/>
                </a:solidFill>
                <a:latin typeface="Menlo"/>
                <a:ea typeface="ＭＳ Ｐゴシック"/>
              </a:rPr>
              <a:t>cv2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.IMREAD_GRAYSCALE)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6A9955"/>
                </a:solidFill>
                <a:latin typeface="Menlo"/>
                <a:ea typeface="ＭＳ Ｐゴシック"/>
              </a:rPr>
              <a:t># </a:t>
            </a:r>
            <a:r>
              <a:rPr lang="en-GB" sz="900" err="1">
                <a:solidFill>
                  <a:srgbClr val="6A9955"/>
                </a:solidFill>
                <a:latin typeface="Menlo"/>
                <a:ea typeface="ＭＳ Ｐゴシック"/>
              </a:rPr>
              <a:t>image.shape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Image.fromarray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endParaRPr lang="en-GB" sz="900"/>
          </a:p>
          <a:p>
            <a:pPr>
              <a:lnSpc>
                <a:spcPct val="113999"/>
              </a:lnSpc>
            </a:pPr>
            <a:endParaRPr lang="en-GB" sz="900">
              <a:solidFill>
                <a:srgbClr val="6A9955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endParaRPr lang="en-GB" sz="900">
              <a:solidFill>
                <a:srgbClr val="6A9955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6A9955"/>
                </a:solidFill>
                <a:latin typeface="Menlo"/>
                <a:ea typeface="ＭＳ Ｐゴシック"/>
              </a:rPr>
              <a:t># resize de image</a:t>
            </a:r>
            <a:endParaRPr lang="en-US" sz="900"/>
          </a:p>
          <a:p>
            <a:pPr>
              <a:lnSpc>
                <a:spcPct val="113999"/>
              </a:lnSpc>
            </a:pP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np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.array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((</a:t>
            </a: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.resize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((</a:t>
            </a:r>
            <a:r>
              <a:rPr lang="en-GB" sz="900">
                <a:solidFill>
                  <a:srgbClr val="B5CEA8"/>
                </a:solidFill>
                <a:latin typeface="Menlo"/>
                <a:ea typeface="ＭＳ Ｐゴシック"/>
              </a:rPr>
              <a:t>28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,</a:t>
            </a:r>
            <a:r>
              <a:rPr lang="en-GB" sz="900">
                <a:solidFill>
                  <a:srgbClr val="B5CEA8"/>
                </a:solidFill>
                <a:latin typeface="Menlo"/>
                <a:ea typeface="ＭＳ Ｐゴシック"/>
              </a:rPr>
              <a:t>28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), 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Image.LANCZOS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)))</a:t>
            </a:r>
            <a:endParaRPr lang="en-GB" sz="900"/>
          </a:p>
          <a:p>
            <a:pPr>
              <a:lnSpc>
                <a:spcPct val="113999"/>
              </a:lnSpc>
            </a:pP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.shape</a:t>
            </a:r>
            <a:endParaRPr lang="en-GB" sz="900"/>
          </a:p>
          <a:p>
            <a:pPr>
              <a:lnSpc>
                <a:spcPct val="113999"/>
              </a:lnSpc>
            </a:pPr>
            <a:endParaRPr lang="en-GB" sz="900">
              <a:solidFill>
                <a:srgbClr val="6A9955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endParaRPr lang="en-GB" sz="900">
              <a:solidFill>
                <a:srgbClr val="6A9955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endParaRPr lang="en-GB" sz="900">
              <a:ea typeface="ＭＳ Ｐゴシック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CC3DF-8BBB-7FA6-2EB8-F1CB1FB1F9B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59BFF-C06E-5CBE-F12F-5CC8339AAF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C016872-D313-89AA-C433-178086FBDF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30179-EB37-987A-EE13-C54972AE14C2}"/>
              </a:ext>
            </a:extLst>
          </p:cNvPr>
          <p:cNvSpPr txBox="1"/>
          <p:nvPr/>
        </p:nvSpPr>
        <p:spPr>
          <a:xfrm>
            <a:off x="4170163" y="526851"/>
            <a:ext cx="3964781" cy="34876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6A9955"/>
                </a:solidFill>
                <a:latin typeface="Menlo"/>
                <a:ea typeface="ＭＳ Ｐゴシック"/>
              </a:rPr>
              <a:t># images in </a:t>
            </a:r>
            <a:r>
              <a:rPr lang="en-GB" sz="900" err="1">
                <a:solidFill>
                  <a:srgbClr val="6A9955"/>
                </a:solidFill>
                <a:latin typeface="Menlo"/>
                <a:ea typeface="ＭＳ Ｐゴシック"/>
              </a:rPr>
              <a:t>een</a:t>
            </a:r>
            <a:r>
              <a:rPr lang="en-GB" sz="900">
                <a:solidFill>
                  <a:srgbClr val="6A9955"/>
                </a:solidFill>
                <a:latin typeface="Menlo"/>
                <a:ea typeface="ＭＳ Ｐゴシック"/>
              </a:rPr>
              <a:t> list </a:t>
            </a:r>
            <a:r>
              <a:rPr lang="en-GB" sz="900" err="1">
                <a:solidFill>
                  <a:srgbClr val="6A9955"/>
                </a:solidFill>
                <a:latin typeface="Menlo"/>
                <a:ea typeface="ＭＳ Ｐゴシック"/>
              </a:rPr>
              <a:t>zetten</a:t>
            </a:r>
            <a:endParaRPr lang="en-US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[]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for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image_name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in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os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</a:t>
            </a:r>
            <a:r>
              <a:rPr lang="en-GB" sz="900" err="1">
                <a:solidFill>
                  <a:srgbClr val="DCDCAA"/>
                </a:solidFill>
                <a:latin typeface="Menlo"/>
                <a:ea typeface="ＭＳ Ｐゴシック"/>
              </a:rPr>
              <a:t>listdir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():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if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CE9178"/>
                </a:solidFill>
                <a:latin typeface="Menlo"/>
                <a:ea typeface="ＭＳ Ｐゴシック"/>
              </a:rPr>
              <a:t>'.</a:t>
            </a:r>
            <a:r>
              <a:rPr lang="en-GB" sz="900" err="1">
                <a:solidFill>
                  <a:srgbClr val="CE9178"/>
                </a:solidFill>
                <a:latin typeface="Menlo"/>
                <a:ea typeface="ＭＳ Ｐゴシック"/>
              </a:rPr>
              <a:t>png</a:t>
            </a:r>
            <a:r>
              <a:rPr lang="en-GB" sz="900">
                <a:solidFill>
                  <a:srgbClr val="CE9178"/>
                </a:solidFill>
                <a:latin typeface="Menlo"/>
                <a:ea typeface="ＭＳ Ｐゴシック"/>
              </a:rPr>
              <a:t>'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569CD6"/>
                </a:solidFill>
                <a:latin typeface="Menlo"/>
                <a:ea typeface="ＭＳ Ｐゴシック"/>
              </a:rPr>
              <a:t>in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image_name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: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4EC9B0"/>
                </a:solidFill>
                <a:latin typeface="Menlo"/>
                <a:ea typeface="ＭＳ Ｐゴシック"/>
              </a:rPr>
              <a:t>cv2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.imread(</a:t>
            </a: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image_name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, </a:t>
            </a:r>
            <a:r>
              <a:rPr lang="en-GB" sz="900">
                <a:solidFill>
                  <a:srgbClr val="4EC9B0"/>
                </a:solidFill>
                <a:latin typeface="Menlo"/>
                <a:ea typeface="ＭＳ Ｐゴシック"/>
              </a:rPr>
              <a:t>cv2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.IMREAD_GRAYSCALE)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Image.fromarray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np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.array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((</a:t>
            </a: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.resize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((</a:t>
            </a:r>
            <a:r>
              <a:rPr lang="en-GB" sz="900">
                <a:solidFill>
                  <a:srgbClr val="B5CEA8"/>
                </a:solidFill>
                <a:latin typeface="Menlo"/>
                <a:ea typeface="ＭＳ Ｐゴシック"/>
              </a:rPr>
              <a:t>28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,</a:t>
            </a:r>
            <a:r>
              <a:rPr lang="en-GB" sz="900">
                <a:solidFill>
                  <a:srgbClr val="B5CEA8"/>
                </a:solidFill>
                <a:latin typeface="Menlo"/>
                <a:ea typeface="ＭＳ Ｐゴシック"/>
              </a:rPr>
              <a:t>28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), 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Image.LANCZOS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)))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br>
              <a:rPr lang="en-US" sz="800">
                <a:cs typeface="Arial"/>
              </a:rPr>
            </a:br>
            <a:endParaRPr lang="en-US" sz="900">
              <a:cs typeface="Arial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</a:t>
            </a:r>
            <a:r>
              <a:rPr lang="en-GB" sz="900" err="1">
                <a:solidFill>
                  <a:srgbClr val="DCDCAA"/>
                </a:solidFill>
                <a:latin typeface="Menlo"/>
                <a:ea typeface="ＭＳ Ｐゴシック"/>
              </a:rPr>
              <a:t>append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C586C0"/>
                </a:solidFill>
                <a:latin typeface="Menlo"/>
                <a:ea typeface="ＭＳ Ｐゴシック"/>
              </a:rPr>
              <a:t>import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4EC9B0"/>
                </a:solidFill>
                <a:latin typeface="Menlo"/>
                <a:ea typeface="ＭＳ Ｐゴシック"/>
              </a:rPr>
              <a:t>random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random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</a:t>
            </a: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shuffle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4EC9B0"/>
                </a:solidFill>
                <a:latin typeface="Menlo"/>
                <a:ea typeface="ＭＳ Ｐゴシック"/>
              </a:rPr>
              <a:t>np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.stack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br>
              <a:rPr lang="en-US" sz="800">
                <a:cs typeface="Arial"/>
              </a:rPr>
            </a:br>
            <a:endParaRPr lang="en-US" sz="900">
              <a:cs typeface="Arial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x_val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[</a:t>
            </a:r>
            <a:r>
              <a:rPr lang="en-GB" sz="900">
                <a:solidFill>
                  <a:srgbClr val="B5CEA8"/>
                </a:solidFill>
                <a:latin typeface="Menlo"/>
                <a:ea typeface="ＭＳ Ｐゴシック"/>
              </a:rPr>
              <a:t>1200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:</a:t>
            </a:r>
            <a:r>
              <a:rPr lang="en-GB" sz="900">
                <a:solidFill>
                  <a:srgbClr val="B5CEA8"/>
                </a:solidFill>
                <a:latin typeface="Menlo"/>
                <a:ea typeface="ＭＳ Ｐゴシック"/>
              </a:rPr>
              <a:t>1201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]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/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B5CEA8"/>
                </a:solidFill>
                <a:latin typeface="Menlo"/>
                <a:ea typeface="ＭＳ Ｐゴシック"/>
              </a:rPr>
              <a:t>255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x_predict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sz="900" err="1">
                <a:solidFill>
                  <a:srgbClr val="CCCCCC"/>
                </a:solidFill>
                <a:latin typeface="Menlo"/>
                <a:ea typeface="ＭＳ Ｐゴシック"/>
              </a:rPr>
              <a:t>new_model.predict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 sz="900" err="1">
                <a:solidFill>
                  <a:srgbClr val="9CDCFE"/>
                </a:solidFill>
                <a:latin typeface="Menlo"/>
                <a:ea typeface="ＭＳ Ｐゴシック"/>
              </a:rPr>
              <a:t>x_val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r>
              <a:rPr lang="en-GB" sz="900">
                <a:solidFill>
                  <a:srgbClr val="4EC9B0"/>
                </a:solidFill>
                <a:latin typeface="Menlo"/>
                <a:ea typeface="ＭＳ Ｐゴシック"/>
              </a:rPr>
              <a:t>type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 sz="900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 sz="900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 sz="900"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  <a:spcBef>
                <a:spcPts val="0"/>
              </a:spcBef>
            </a:pPr>
            <a:endParaRPr lang="en-GB" sz="900">
              <a:cs typeface="Arial"/>
            </a:endParaRPr>
          </a:p>
          <a:p>
            <a:pPr algn="l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15665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BE741-C588-A106-0354-6F7FD82321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303" y="309600"/>
            <a:ext cx="5480112" cy="446464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13999"/>
              </a:lnSpc>
            </a:pPr>
            <a:endParaRPr lang="en-GB">
              <a:solidFill>
                <a:srgbClr val="9CDCFE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endParaRPr lang="en-GB">
              <a:solidFill>
                <a:srgbClr val="9CDCFE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endParaRPr lang="en-GB">
              <a:solidFill>
                <a:srgbClr val="9CDCFE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>
                <a:solidFill>
                  <a:srgbClr val="C586C0"/>
                </a:solidFill>
                <a:latin typeface="Menlo"/>
                <a:ea typeface="ＭＳ Ｐゴシック"/>
              </a:rPr>
              <a:t>import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4EC9B0"/>
                </a:solidFill>
                <a:latin typeface="Menlo"/>
                <a:ea typeface="ＭＳ Ｐゴシック"/>
              </a:rPr>
              <a:t>random</a:t>
            </a:r>
            <a:endParaRPr lang="en-GB"/>
          </a:p>
          <a:p>
            <a:pPr>
              <a:lnSpc>
                <a:spcPct val="113999"/>
              </a:lnSpc>
            </a:pPr>
            <a:r>
              <a:rPr lang="en-GB" err="1">
                <a:solidFill>
                  <a:srgbClr val="4EC9B0"/>
                </a:solidFill>
                <a:latin typeface="Menlo"/>
                <a:ea typeface="ＭＳ Ｐゴシック"/>
              </a:rPr>
              <a:t>random</a:t>
            </a:r>
            <a:r>
              <a:rPr lang="en-GB" err="1">
                <a:solidFill>
                  <a:srgbClr val="CCCCCC"/>
                </a:solidFill>
                <a:latin typeface="Menlo"/>
                <a:ea typeface="ＭＳ Ｐゴシック"/>
              </a:rPr>
              <a:t>.</a:t>
            </a:r>
            <a:r>
              <a:rPr lang="en-GB" err="1">
                <a:solidFill>
                  <a:srgbClr val="9CDCFE"/>
                </a:solidFill>
                <a:latin typeface="Menlo"/>
                <a:ea typeface="ＭＳ Ｐゴシック"/>
              </a:rPr>
              <a:t>shuffle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/>
          </a:p>
          <a:p>
            <a:pPr>
              <a:lnSpc>
                <a:spcPct val="113999"/>
              </a:lnSpc>
            </a:pP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# er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een</a:t>
            </a: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numpy</a:t>
            </a: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 array van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maken</a:t>
            </a: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 in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plaats</a:t>
            </a: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 van list</a:t>
            </a:r>
            <a:endParaRPr lang="en-GB"/>
          </a:p>
          <a:p>
            <a:pPr>
              <a:lnSpc>
                <a:spcPct val="113999"/>
              </a:lnSpc>
            </a:pPr>
            <a:r>
              <a:rPr lang="en-GB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err="1">
                <a:solidFill>
                  <a:srgbClr val="4EC9B0"/>
                </a:solidFill>
                <a:latin typeface="Menlo"/>
                <a:ea typeface="ＭＳ Ｐゴシック"/>
              </a:rPr>
              <a:t>np</a:t>
            </a:r>
            <a:r>
              <a:rPr lang="en-GB" err="1">
                <a:solidFill>
                  <a:srgbClr val="CCCCCC"/>
                </a:solidFill>
                <a:latin typeface="Menlo"/>
                <a:ea typeface="ＭＳ Ｐゴシック"/>
              </a:rPr>
              <a:t>.stack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 err="1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 err="1">
                <a:solidFill>
                  <a:srgbClr val="CCCCCC"/>
                </a:solidFill>
                <a:latin typeface="Menlo"/>
                <a:ea typeface="ＭＳ Ｐゴシック"/>
              </a:rPr>
              <a:t>.shape</a:t>
            </a:r>
            <a:endParaRPr lang="en-GB">
              <a:ea typeface="ＭＳ Ｐゴシック"/>
            </a:endParaRPr>
          </a:p>
          <a:p>
            <a:pPr>
              <a:lnSpc>
                <a:spcPct val="113999"/>
              </a:lnSpc>
            </a:pPr>
            <a:endParaRPr lang="en-GB">
              <a:solidFill>
                <a:srgbClr val="9CDCFE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endParaRPr lang="en-GB">
              <a:solidFill>
                <a:srgbClr val="9CDCFE"/>
              </a:solidFill>
              <a:latin typeface="Menlo"/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 err="1">
                <a:solidFill>
                  <a:srgbClr val="9CDCFE"/>
                </a:solidFill>
                <a:latin typeface="Menlo"/>
                <a:ea typeface="ＭＳ Ｐゴシック"/>
              </a:rPr>
              <a:t>x_train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[:</a:t>
            </a:r>
            <a:r>
              <a:rPr lang="en-GB">
                <a:solidFill>
                  <a:srgbClr val="B5CEA8"/>
                </a:solidFill>
                <a:latin typeface="Menlo"/>
                <a:ea typeface="ＭＳ Ｐゴシック"/>
              </a:rPr>
              <a:t>500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]</a:t>
            </a:r>
            <a:endParaRPr lang="en-US"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 err="1">
                <a:solidFill>
                  <a:srgbClr val="9CDCFE"/>
                </a:solidFill>
                <a:latin typeface="Menlo"/>
                <a:ea typeface="ＭＳ Ｐゴシック"/>
              </a:rPr>
              <a:t>x_test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[</a:t>
            </a:r>
            <a:r>
              <a:rPr lang="en-GB">
                <a:solidFill>
                  <a:srgbClr val="B5CEA8"/>
                </a:solidFill>
                <a:latin typeface="Menlo"/>
                <a:ea typeface="ＭＳ Ｐゴシック"/>
              </a:rPr>
              <a:t>1000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:</a:t>
            </a:r>
            <a:r>
              <a:rPr lang="en-GB">
                <a:solidFill>
                  <a:srgbClr val="B5CEA8"/>
                </a:solidFill>
                <a:latin typeface="Menlo"/>
                <a:ea typeface="ＭＳ Ｐゴシック"/>
              </a:rPr>
              <a:t>1200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]</a:t>
            </a:r>
            <a:endParaRPr lang="en-GB"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#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Delen</a:t>
            </a: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 door 255 om de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waardes</a:t>
            </a: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tussen</a:t>
            </a: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 0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en</a:t>
            </a: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 1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te</a:t>
            </a:r>
            <a:r>
              <a:rPr lang="en-GB">
                <a:solidFill>
                  <a:srgbClr val="6A9955"/>
                </a:solidFill>
                <a:latin typeface="Menlo"/>
                <a:ea typeface="ＭＳ Ｐゴシック"/>
              </a:rPr>
              <a:t> </a:t>
            </a:r>
            <a:r>
              <a:rPr lang="en-GB" err="1">
                <a:solidFill>
                  <a:srgbClr val="6A9955"/>
                </a:solidFill>
                <a:latin typeface="Menlo"/>
                <a:ea typeface="ＭＳ Ｐゴシック"/>
              </a:rPr>
              <a:t>krijgen</a:t>
            </a:r>
            <a:endParaRPr lang="en-GB"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 err="1">
                <a:solidFill>
                  <a:srgbClr val="9CDCFE"/>
                </a:solidFill>
                <a:latin typeface="Menlo"/>
                <a:ea typeface="ＭＳ Ｐゴシック"/>
              </a:rPr>
              <a:t>x_train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err="1">
                <a:solidFill>
                  <a:srgbClr val="9CDCFE"/>
                </a:solidFill>
                <a:latin typeface="Menlo"/>
                <a:ea typeface="ＭＳ Ｐゴシック"/>
              </a:rPr>
              <a:t>x_train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D4D4D4"/>
                </a:solidFill>
                <a:latin typeface="Menlo"/>
                <a:ea typeface="ＭＳ Ｐゴシック"/>
              </a:rPr>
              <a:t>/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B5CEA8"/>
                </a:solidFill>
                <a:latin typeface="Menlo"/>
                <a:ea typeface="ＭＳ Ｐゴシック"/>
              </a:rPr>
              <a:t>255</a:t>
            </a:r>
            <a:endParaRPr lang="en-GB"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 err="1">
                <a:solidFill>
                  <a:srgbClr val="9CDCFE"/>
                </a:solidFill>
                <a:latin typeface="Menlo"/>
                <a:ea typeface="ＭＳ Ｐゴシック"/>
              </a:rPr>
              <a:t>x_test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 err="1">
                <a:solidFill>
                  <a:srgbClr val="9CDCFE"/>
                </a:solidFill>
                <a:latin typeface="Menlo"/>
                <a:ea typeface="ＭＳ Ｐゴシック"/>
              </a:rPr>
              <a:t>x_test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D4D4D4"/>
                </a:solidFill>
                <a:latin typeface="Menlo"/>
                <a:ea typeface="ＭＳ Ｐゴシック"/>
              </a:rPr>
              <a:t>/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 </a:t>
            </a:r>
            <a:r>
              <a:rPr lang="en-GB">
                <a:solidFill>
                  <a:srgbClr val="B5CEA8"/>
                </a:solidFill>
                <a:latin typeface="Menlo"/>
                <a:ea typeface="ＭＳ Ｐゴシック"/>
              </a:rPr>
              <a:t>255</a:t>
            </a:r>
            <a:endParaRPr lang="en-GB">
              <a:ea typeface="ＭＳ Ｐゴシック"/>
            </a:endParaRPr>
          </a:p>
          <a:p>
            <a:pPr>
              <a:lnSpc>
                <a:spcPct val="113999"/>
              </a:lnSpc>
            </a:pPr>
            <a:r>
              <a:rPr lang="en-GB" err="1">
                <a:solidFill>
                  <a:srgbClr val="4EC9B0"/>
                </a:solidFill>
                <a:latin typeface="Menlo"/>
                <a:ea typeface="ＭＳ Ｐゴシック"/>
              </a:rPr>
              <a:t>plt</a:t>
            </a:r>
            <a:r>
              <a:rPr lang="en-GB" err="1">
                <a:solidFill>
                  <a:srgbClr val="CCCCCC"/>
                </a:solidFill>
                <a:latin typeface="Menlo"/>
                <a:ea typeface="ＭＳ Ｐゴシック"/>
              </a:rPr>
              <a:t>.</a:t>
            </a:r>
            <a:r>
              <a:rPr lang="en-GB" err="1">
                <a:solidFill>
                  <a:srgbClr val="DCDCAA"/>
                </a:solidFill>
                <a:latin typeface="Menlo"/>
                <a:ea typeface="ＭＳ Ｐゴシック"/>
              </a:rPr>
              <a:t>imshow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(</a:t>
            </a:r>
            <a:r>
              <a:rPr lang="en-GB">
                <a:solidFill>
                  <a:srgbClr val="9CDCFE"/>
                </a:solidFill>
                <a:latin typeface="Menlo"/>
                <a:ea typeface="ＭＳ Ｐゴシック"/>
              </a:rPr>
              <a:t>images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[</a:t>
            </a:r>
            <a:r>
              <a:rPr lang="en-GB">
                <a:solidFill>
                  <a:srgbClr val="B5CEA8"/>
                </a:solidFill>
                <a:latin typeface="Menlo"/>
                <a:ea typeface="ＭＳ Ｐゴシック"/>
              </a:rPr>
              <a:t>8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], </a:t>
            </a:r>
            <a:r>
              <a:rPr lang="en-GB" err="1">
                <a:solidFill>
                  <a:srgbClr val="9CDCFE"/>
                </a:solidFill>
                <a:latin typeface="Menlo"/>
                <a:ea typeface="ＭＳ Ｐゴシック"/>
              </a:rPr>
              <a:t>cmap</a:t>
            </a:r>
            <a:r>
              <a:rPr lang="en-GB">
                <a:solidFill>
                  <a:srgbClr val="D4D4D4"/>
                </a:solidFill>
                <a:latin typeface="Menlo"/>
                <a:ea typeface="ＭＳ Ｐゴシック"/>
              </a:rPr>
              <a:t>=</a:t>
            </a:r>
            <a:r>
              <a:rPr lang="en-GB">
                <a:solidFill>
                  <a:srgbClr val="CE9178"/>
                </a:solidFill>
                <a:latin typeface="Menlo"/>
                <a:ea typeface="ＭＳ Ｐゴシック"/>
              </a:rPr>
              <a:t>'</a:t>
            </a:r>
            <a:r>
              <a:rPr lang="en-GB" err="1">
                <a:solidFill>
                  <a:srgbClr val="CE9178"/>
                </a:solidFill>
                <a:latin typeface="Menlo"/>
                <a:ea typeface="ＭＳ Ｐゴシック"/>
              </a:rPr>
              <a:t>gray</a:t>
            </a:r>
            <a:r>
              <a:rPr lang="en-GB">
                <a:solidFill>
                  <a:srgbClr val="CE9178"/>
                </a:solidFill>
                <a:latin typeface="Menlo"/>
                <a:ea typeface="ＭＳ Ｐゴシック"/>
              </a:rPr>
              <a:t>'</a:t>
            </a:r>
            <a:r>
              <a:rPr lang="en-GB">
                <a:solidFill>
                  <a:srgbClr val="CCCCCC"/>
                </a:solidFill>
                <a:latin typeface="Menlo"/>
                <a:ea typeface="ＭＳ Ｐゴシック"/>
              </a:rPr>
              <a:t>)</a:t>
            </a:r>
            <a:endParaRPr lang="en-GB">
              <a:ea typeface="ＭＳ Ｐゴシック"/>
            </a:endParaRPr>
          </a:p>
          <a:p>
            <a:pPr>
              <a:lnSpc>
                <a:spcPct val="113999"/>
              </a:lnSpc>
            </a:pP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6C469-A811-7198-811C-8969549751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22DD2-40C4-708B-3F09-670492AC29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13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1DE564-16A8-A2DE-B6B5-F9D1676D10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100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4AF3-B1C4-C658-DF4E-761697A6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een </a:t>
            </a:r>
            <a:r>
              <a:rPr lang="en-US" err="1"/>
              <a:t>afbeelding</a:t>
            </a:r>
            <a:r>
              <a:rPr lang="en-US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E1070-F6A4-A897-5F83-A9D79F0004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0F376-87C0-FC89-C911-902F7DB00E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79FF4-5D0E-DA5B-001E-0140804861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 descr="3D Arrays in C | Learn the Initializing and Eements of 3D Array">
            <a:extLst>
              <a:ext uri="{FF2B5EF4-FFF2-40B4-BE49-F238E27FC236}">
                <a16:creationId xmlns:a16="http://schemas.microsoft.com/office/drawing/2014/main" id="{002454DA-7B34-25FE-B4B3-0ACB537B0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15767" b="8066"/>
          <a:stretch/>
        </p:blipFill>
        <p:spPr bwMode="auto">
          <a:xfrm>
            <a:off x="1052419" y="1668780"/>
            <a:ext cx="3705225" cy="33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8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9ADC-72FE-612E-BD00-CFACBFE3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</a:t>
            </a:r>
            <a:r>
              <a:rPr lang="en-US" err="1"/>
              <a:t>voorbereiding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FD0CA-D34B-46E7-33BB-16CE2B467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1916626"/>
          </a:xfrm>
        </p:spPr>
        <p:txBody>
          <a:bodyPr>
            <a:normAutofit/>
          </a:bodyPr>
          <a:lstStyle/>
          <a:p>
            <a:r>
              <a:rPr lang="en-US"/>
              <a:t>- Dataset  = 3d </a:t>
            </a:r>
            <a:r>
              <a:rPr lang="en-US" err="1"/>
              <a:t>numpy</a:t>
            </a:r>
            <a:r>
              <a:rPr lang="en-US"/>
              <a:t> array</a:t>
            </a:r>
          </a:p>
          <a:p>
            <a:r>
              <a:rPr lang="en-US"/>
              <a:t>- Elke “</a:t>
            </a:r>
            <a:r>
              <a:rPr lang="en-US" err="1"/>
              <a:t>schil</a:t>
            </a:r>
            <a:r>
              <a:rPr lang="en-US"/>
              <a:t>” is een </a:t>
            </a:r>
            <a:r>
              <a:rPr lang="en-US" err="1"/>
              <a:t>afbeelding</a:t>
            </a:r>
            <a:endParaRPr lang="en-US"/>
          </a:p>
          <a:p>
            <a:endParaRPr lang="en-US"/>
          </a:p>
          <a:p>
            <a:r>
              <a:rPr lang="en-US"/>
              <a:t>- </a:t>
            </a:r>
            <a:r>
              <a:rPr lang="en-US" err="1"/>
              <a:t>x_train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x_test</a:t>
            </a:r>
            <a:endParaRPr lang="en-US"/>
          </a:p>
          <a:p>
            <a:endParaRPr lang="en-US"/>
          </a:p>
          <a:p>
            <a:r>
              <a:rPr lang="en-US"/>
              <a:t>-</a:t>
            </a:r>
            <a:r>
              <a:rPr lang="en-US" err="1"/>
              <a:t>x_val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132C9-5E4C-BD6B-A517-CCDEF9652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6DF602-6CD3-2B73-4AF1-1036695E18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2" descr="3D Arrays in C | Learn the Initializing and Eements of 3D Array">
            <a:extLst>
              <a:ext uri="{FF2B5EF4-FFF2-40B4-BE49-F238E27FC236}">
                <a16:creationId xmlns:a16="http://schemas.microsoft.com/office/drawing/2014/main" id="{E6BCBBED-F273-D444-6278-55F88C182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6" t="15767" b="8066"/>
          <a:stretch/>
        </p:blipFill>
        <p:spPr bwMode="auto">
          <a:xfrm>
            <a:off x="4352684" y="1389571"/>
            <a:ext cx="3705225" cy="33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82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A247-F4F4-0365-635D-E2E21964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Trainen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0ECA6-E824-BBBE-EE97-473631F4DC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750146" cy="167388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600">
                <a:ea typeface="ＭＳ Ｐゴシック"/>
              </a:rPr>
              <a:t>Epochs</a:t>
            </a:r>
          </a:p>
          <a:p>
            <a:pPr>
              <a:lnSpc>
                <a:spcPct val="113999"/>
              </a:lnSpc>
            </a:pPr>
            <a:endParaRPr lang="en-US" sz="1600"/>
          </a:p>
          <a:p>
            <a:pPr>
              <a:lnSpc>
                <a:spcPct val="113999"/>
              </a:lnSpc>
            </a:pPr>
            <a:r>
              <a:rPr lang="en-US" sz="1600">
                <a:ea typeface="ＭＳ Ｐゴシック"/>
              </a:rPr>
              <a:t>model, </a:t>
            </a:r>
            <a:r>
              <a:rPr lang="en-US" sz="1600" err="1">
                <a:ea typeface="ＭＳ Ｐゴシック"/>
              </a:rPr>
              <a:t>loss_train</a:t>
            </a:r>
            <a:r>
              <a:rPr lang="en-US" sz="1600">
                <a:ea typeface="ＭＳ Ｐゴシック"/>
              </a:rPr>
              <a:t>, </a:t>
            </a:r>
            <a:r>
              <a:rPr lang="en-US" sz="1600" err="1">
                <a:ea typeface="ＭＳ Ｐゴシック"/>
              </a:rPr>
              <a:t>loss_test</a:t>
            </a:r>
            <a:r>
              <a:rPr lang="en-US" sz="1600">
                <a:ea typeface="ＭＳ Ｐゴシック"/>
              </a:rPr>
              <a:t> = </a:t>
            </a:r>
            <a:r>
              <a:rPr lang="en-US" sz="1600" err="1">
                <a:ea typeface="ＭＳ Ｐゴシック"/>
              </a:rPr>
              <a:t>train_autoencoder</a:t>
            </a:r>
            <a:r>
              <a:rPr lang="en-US" sz="1600">
                <a:ea typeface="ＭＳ Ｐゴシック"/>
              </a:rPr>
              <a:t>(</a:t>
            </a:r>
            <a:r>
              <a:rPr lang="en-US" sz="1600" err="1">
                <a:ea typeface="ＭＳ Ｐゴシック"/>
              </a:rPr>
              <a:t>x_train</a:t>
            </a:r>
            <a:r>
              <a:rPr lang="en-US" sz="1600">
                <a:ea typeface="ＭＳ Ｐゴシック"/>
              </a:rPr>
              <a:t>, </a:t>
            </a:r>
            <a:r>
              <a:rPr lang="en-US" sz="1600" err="1">
                <a:ea typeface="ＭＳ Ｐゴシック"/>
              </a:rPr>
              <a:t>x_test</a:t>
            </a:r>
            <a:r>
              <a:rPr lang="en-US" sz="1600">
                <a:ea typeface="ＭＳ Ｐゴシック"/>
              </a:rPr>
              <a:t>, </a:t>
            </a:r>
            <a:r>
              <a:rPr lang="en-US" sz="1600" err="1">
                <a:ea typeface="ＭＳ Ｐゴシック"/>
              </a:rPr>
              <a:t>latent_dim</a:t>
            </a:r>
            <a:r>
              <a:rPr lang="en-US" sz="1600">
                <a:ea typeface="ＭＳ Ｐゴシック"/>
              </a:rPr>
              <a:t>=164, </a:t>
            </a:r>
            <a:r>
              <a:rPr lang="en-US" sz="1600" err="1">
                <a:ea typeface="ＭＳ Ｐゴシック"/>
              </a:rPr>
              <a:t>num_epochs</a:t>
            </a:r>
            <a:r>
              <a:rPr lang="en-US" sz="1600">
                <a:ea typeface="ＭＳ Ｐゴシック"/>
              </a:rPr>
              <a:t>=150)</a:t>
            </a:r>
          </a:p>
          <a:p>
            <a:pPr>
              <a:lnSpc>
                <a:spcPct val="113999"/>
              </a:lnSpc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12DC4-58FF-AE44-FC40-8639BA9BA8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857379-2AFD-CC30-CFDC-5144C31095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07575-AA84-3BBE-2EDE-41BBE9A6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207" y="579330"/>
            <a:ext cx="5050733" cy="39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69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63C0-8933-CC2C-51F5-9D976608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46C3B-26C6-F206-FB69-6CD1E5DE6C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1AF6D-6D0D-3D43-DC05-33F726ECB0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8244AB-4A34-E29E-E314-2CF828218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299CE-FCAB-9844-C30A-F987D7A1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976"/>
            <a:ext cx="9144000" cy="20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0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63C0-8933-CC2C-51F5-9D976608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F9898-F1CF-1952-C40B-48F890E49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3"/>
          <a:stretch/>
        </p:blipFill>
        <p:spPr>
          <a:xfrm>
            <a:off x="4456664" y="57664"/>
            <a:ext cx="3250936" cy="50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7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5E41-F9CE-874F-88DE-57B3DA7D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Opdracht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volgende</a:t>
            </a:r>
            <a:r>
              <a:rPr lang="en-US"/>
              <a:t> </a:t>
            </a:r>
            <a:r>
              <a:rPr lang="en-US" err="1"/>
              <a:t>keer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4DAA9-7CE8-1C43-AFF6-B97E9811A4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8"/>
            <a:ext cx="5481332" cy="2435905"/>
          </a:xfrm>
        </p:spPr>
        <p:txBody>
          <a:bodyPr>
            <a:normAutofit/>
          </a:bodyPr>
          <a:lstStyle/>
          <a:p>
            <a:r>
              <a:rPr lang="en-US" err="1"/>
              <a:t>Maak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algoritme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automatisch</a:t>
            </a:r>
            <a:r>
              <a:rPr lang="en-US"/>
              <a:t> </a:t>
            </a:r>
            <a:r>
              <a:rPr lang="en-US" err="1"/>
              <a:t>vertelt</a:t>
            </a:r>
            <a:r>
              <a:rPr lang="en-US"/>
              <a:t> of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afbeelding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anomaly/outlier is op basis van </a:t>
            </a:r>
            <a:r>
              <a:rPr lang="en-US" err="1"/>
              <a:t>jouw</a:t>
            </a:r>
            <a:r>
              <a:rPr lang="en-US"/>
              <a:t> model (</a:t>
            </a:r>
            <a:r>
              <a:rPr lang="en-US" err="1"/>
              <a:t>bijvoorbeeld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</a:t>
            </a:r>
            <a:r>
              <a:rPr lang="en-US" err="1"/>
              <a:t>wordt</a:t>
            </a:r>
            <a:r>
              <a:rPr lang="en-US"/>
              <a:t> </a:t>
            </a:r>
            <a:r>
              <a:rPr lang="en-US" err="1"/>
              <a:t>ingeladen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krijgt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MSE score  &gt; 1).</a:t>
            </a:r>
          </a:p>
          <a:p>
            <a:br>
              <a:rPr lang="en-US"/>
            </a:br>
            <a:r>
              <a:rPr lang="en-US" err="1"/>
              <a:t>Deel</a:t>
            </a:r>
            <a:r>
              <a:rPr lang="en-US"/>
              <a:t> </a:t>
            </a:r>
            <a:r>
              <a:rPr lang="en-US" err="1"/>
              <a:t>daarnaast</a:t>
            </a:r>
            <a:r>
              <a:rPr lang="en-US"/>
              <a:t> </a:t>
            </a:r>
            <a:r>
              <a:rPr lang="en-US" err="1"/>
              <a:t>mogelijke</a:t>
            </a:r>
            <a:r>
              <a:rPr lang="en-US"/>
              <a:t> </a:t>
            </a:r>
            <a:r>
              <a:rPr lang="en-US" err="1"/>
              <a:t>manieren</a:t>
            </a:r>
            <a:r>
              <a:rPr lang="en-US"/>
              <a:t> hoe </a:t>
            </a:r>
            <a:r>
              <a:rPr lang="en-US" err="1"/>
              <a:t>je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gebruiken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je</a:t>
            </a:r>
            <a:r>
              <a:rPr lang="en-US"/>
              <a:t> eigen </a:t>
            </a:r>
            <a:r>
              <a:rPr lang="en-US" err="1"/>
              <a:t>groepsopdracht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err="1"/>
              <a:t>Maak</a:t>
            </a:r>
            <a:r>
              <a:rPr lang="en-US"/>
              <a:t> </a:t>
            </a:r>
            <a:r>
              <a:rPr lang="en-US" err="1"/>
              <a:t>je</a:t>
            </a:r>
            <a:r>
              <a:rPr lang="en-US"/>
              <a:t> eigen Auto-encoder model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dezelfde</a:t>
            </a:r>
            <a:r>
              <a:rPr lang="en-US"/>
              <a:t> dataset</a:t>
            </a:r>
          </a:p>
          <a:p>
            <a:r>
              <a:rPr lang="en-US"/>
              <a:t>(</a:t>
            </a:r>
            <a:r>
              <a:rPr lang="en-US" err="1"/>
              <a:t>bekijk</a:t>
            </a:r>
            <a:r>
              <a:rPr lang="en-US"/>
              <a:t> de links op de website met extra info over auto-encoder)</a:t>
            </a:r>
          </a:p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0BA287-DB50-794E-9FBE-200656DB49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92738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FE13-B9A8-3454-3AFE-79A52B8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199669"/>
            <a:ext cx="7984772" cy="1108357"/>
          </a:xfrm>
        </p:spPr>
        <p:txBody>
          <a:bodyPr/>
          <a:lstStyle/>
          <a:p>
            <a:r>
              <a:rPr lang="en-US"/>
              <a:t>Anomaly detection met </a:t>
            </a:r>
            <a:r>
              <a:rPr lang="en-US" err="1"/>
              <a:t>afbeeldingen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77715-6041-3672-055A-76636C24C5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707" y="1025456"/>
            <a:ext cx="7978775" cy="2413000"/>
          </a:xfrm>
        </p:spPr>
        <p:txBody>
          <a:bodyPr/>
          <a:lstStyle/>
          <a:p>
            <a:r>
              <a:rPr lang="en-US"/>
              <a:t>Timeseries anomaly detection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Image anomaly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1F2FF-FF96-9E9C-1F92-8D9C23956F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76681-8151-6451-77BC-4AFD31AEE70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1DECD3-950C-D3DC-86DE-035CC44F49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2" descr="Bij een bestaande boom - Return in Green">
            <a:extLst>
              <a:ext uri="{FF2B5EF4-FFF2-40B4-BE49-F238E27FC236}">
                <a16:creationId xmlns:a16="http://schemas.microsoft.com/office/drawing/2014/main" id="{06D8F14B-7B50-ABB1-0F49-AD6ACD7C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09" y="4071243"/>
            <a:ext cx="846895" cy="6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oom zkt. tuin of balkon: deze club geeft 3000 bomen weg in Amsterdam | Het  Parool">
            <a:extLst>
              <a:ext uri="{FF2B5EF4-FFF2-40B4-BE49-F238E27FC236}">
                <a16:creationId xmlns:a16="http://schemas.microsoft.com/office/drawing/2014/main" id="{FF4B7784-03DE-663A-5816-832837F2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16" y="3855159"/>
            <a:ext cx="919225" cy="6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7,5 miljoenste boom - Almere">
            <a:extLst>
              <a:ext uri="{FF2B5EF4-FFF2-40B4-BE49-F238E27FC236}">
                <a16:creationId xmlns:a16="http://schemas.microsoft.com/office/drawing/2014/main" id="{D45A3CE4-6F6B-301F-AB14-0C126448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913" y="3684348"/>
            <a:ext cx="720272" cy="95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enways CGO600 PRO Urban Elektrische Fiets Design Lichtgewicht 16kg M Groen  | Groen | M | VS3171.8">
            <a:extLst>
              <a:ext uri="{FF2B5EF4-FFF2-40B4-BE49-F238E27FC236}">
                <a16:creationId xmlns:a16="http://schemas.microsoft.com/office/drawing/2014/main" id="{CF6A6DC3-E8E5-5D43-0ED4-EEA48A416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29" y="3777530"/>
            <a:ext cx="919225" cy="55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Anomaly Detection ? Defination and Examples">
            <a:extLst>
              <a:ext uri="{FF2B5EF4-FFF2-40B4-BE49-F238E27FC236}">
                <a16:creationId xmlns:a16="http://schemas.microsoft.com/office/drawing/2014/main" id="{DF176A2D-601C-0005-470F-A74E06249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8"/>
          <a:stretch/>
        </p:blipFill>
        <p:spPr bwMode="auto">
          <a:xfrm>
            <a:off x="432707" y="1471037"/>
            <a:ext cx="3338286" cy="129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A2AF0366-3F06-F301-9F0B-CFE084ECA0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4093" y="2953378"/>
            <a:ext cx="846895" cy="8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30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5119-8746-D34A-A7D9-09F4E738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Opdracht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volgende</a:t>
            </a:r>
            <a:r>
              <a:rPr lang="en-US"/>
              <a:t> </a:t>
            </a:r>
            <a:r>
              <a:rPr lang="en-US" err="1"/>
              <a:t>keer</a:t>
            </a:r>
            <a:r>
              <a:rPr lang="en-US"/>
              <a:t> (</a:t>
            </a:r>
            <a:r>
              <a:rPr lang="en-US" err="1"/>
              <a:t>vervolg</a:t>
            </a:r>
            <a:r>
              <a:rPr lang="en-US"/>
              <a:t>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C857B4-87B5-6845-8274-0F62F56236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B82D2B8-54DD-8643-9D17-C6E4D8ED9FE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26188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342900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1200" kern="1200" baseline="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1pPr>
            <a:lvl2pPr marL="216000" indent="0" algn="l" defTabSz="342900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2pPr>
            <a:lvl3pPr marL="432000" indent="0" algn="l" defTabSz="342900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3pPr>
            <a:lvl4pPr marL="648000" indent="0" algn="l" defTabSz="342900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4pPr>
            <a:lvl5pPr marL="864000" indent="0" algn="l" defTabSz="342900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 err="1"/>
              <a:t>Beantwoord</a:t>
            </a:r>
            <a:r>
              <a:rPr lang="en-US"/>
              <a:t> de </a:t>
            </a:r>
            <a:r>
              <a:rPr lang="en-US" err="1"/>
              <a:t>volgende</a:t>
            </a:r>
            <a:r>
              <a:rPr lang="en-US"/>
              <a:t> </a:t>
            </a:r>
            <a:r>
              <a:rPr lang="en-US" err="1"/>
              <a:t>vragen</a:t>
            </a:r>
            <a:r>
              <a:rPr lang="en-US"/>
              <a:t> over </a:t>
            </a:r>
            <a:r>
              <a:rPr lang="en-US" err="1"/>
              <a:t>je</a:t>
            </a:r>
            <a:r>
              <a:rPr lang="en-US"/>
              <a:t> eigen auto-encoder model</a:t>
            </a:r>
          </a:p>
          <a:p>
            <a:pPr marL="228600" indent="-22860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err="1"/>
              <a:t>Hoeveel</a:t>
            </a:r>
            <a:r>
              <a:rPr lang="en-US"/>
              <a:t> </a:t>
            </a:r>
            <a:r>
              <a:rPr lang="en-US" err="1"/>
              <a:t>lagen</a:t>
            </a:r>
            <a:r>
              <a:rPr lang="en-US"/>
              <a:t> </a:t>
            </a:r>
            <a:r>
              <a:rPr lang="en-US" err="1"/>
              <a:t>heb</a:t>
            </a:r>
            <a:r>
              <a:rPr lang="en-US"/>
              <a:t> </a:t>
            </a:r>
            <a:r>
              <a:rPr lang="en-US" err="1"/>
              <a:t>je</a:t>
            </a:r>
            <a:r>
              <a:rPr lang="en-US"/>
              <a:t> </a:t>
            </a:r>
            <a:r>
              <a:rPr lang="en-US" err="1"/>
              <a:t>gebruikt</a:t>
            </a:r>
            <a:r>
              <a:rPr lang="en-US"/>
              <a:t>?</a:t>
            </a:r>
          </a:p>
          <a:p>
            <a:pPr marL="228600" indent="-22860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err="1"/>
              <a:t>Welke</a:t>
            </a:r>
            <a:r>
              <a:rPr lang="en-US"/>
              <a:t> </a:t>
            </a:r>
            <a:r>
              <a:rPr lang="en-US" err="1"/>
              <a:t>lagen</a:t>
            </a:r>
            <a:r>
              <a:rPr lang="en-US"/>
              <a:t> (layers) </a:t>
            </a:r>
            <a:r>
              <a:rPr lang="en-US" err="1"/>
              <a:t>heb</a:t>
            </a:r>
            <a:r>
              <a:rPr lang="en-US"/>
              <a:t> </a:t>
            </a:r>
            <a:r>
              <a:rPr lang="en-US" err="1"/>
              <a:t>je</a:t>
            </a:r>
            <a:r>
              <a:rPr lang="en-US"/>
              <a:t> </a:t>
            </a:r>
            <a:r>
              <a:rPr lang="en-US" err="1"/>
              <a:t>gebruikt</a:t>
            </a:r>
            <a:r>
              <a:rPr lang="en-US"/>
              <a:t>? </a:t>
            </a:r>
          </a:p>
          <a:p>
            <a:pPr marL="228600" indent="-22860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Wat </a:t>
            </a:r>
            <a:r>
              <a:rPr lang="en-US" err="1"/>
              <a:t>doen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lagen</a:t>
            </a:r>
            <a:r>
              <a:rPr lang="en-US"/>
              <a:t> (layers)? </a:t>
            </a:r>
          </a:p>
          <a:p>
            <a:pPr marL="228600" indent="-22860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err="1"/>
              <a:t>Welke</a:t>
            </a:r>
            <a:r>
              <a:rPr lang="en-US"/>
              <a:t> activation functions </a:t>
            </a:r>
            <a:r>
              <a:rPr lang="en-US" err="1"/>
              <a:t>worden</a:t>
            </a:r>
            <a:r>
              <a:rPr lang="en-US"/>
              <a:t>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gebruikt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waarom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? </a:t>
            </a:r>
          </a:p>
          <a:p>
            <a:pPr marL="228600" indent="-22860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Hoe </a:t>
            </a:r>
            <a:r>
              <a:rPr lang="en-US" err="1"/>
              <a:t>groot</a:t>
            </a:r>
            <a:r>
              <a:rPr lang="en-US"/>
              <a:t> is </a:t>
            </a:r>
            <a:r>
              <a:rPr lang="en-US" err="1"/>
              <a:t>je</a:t>
            </a:r>
            <a:r>
              <a:rPr lang="en-US"/>
              <a:t> train / test set?</a:t>
            </a:r>
          </a:p>
          <a:p>
            <a:pPr marL="228600" indent="-22860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Wat </a:t>
            </a:r>
            <a:r>
              <a:rPr lang="en-US" err="1"/>
              <a:t>doet</a:t>
            </a:r>
            <a:r>
              <a:rPr lang="en-US"/>
              <a:t> </a:t>
            </a:r>
            <a:r>
              <a:rPr lang="en-US" err="1"/>
              <a:t>je</a:t>
            </a:r>
            <a:r>
              <a:rPr lang="en-US"/>
              <a:t> encoding dim?</a:t>
            </a:r>
          </a:p>
          <a:p>
            <a:pPr marL="228600" indent="-228600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err="1"/>
              <a:t>Welke</a:t>
            </a:r>
            <a:r>
              <a:rPr lang="en-US"/>
              <a:t> loss </a:t>
            </a:r>
            <a:r>
              <a:rPr lang="en-US" err="1"/>
              <a:t>functie</a:t>
            </a:r>
            <a:r>
              <a:rPr lang="en-US"/>
              <a:t> </a:t>
            </a:r>
            <a:r>
              <a:rPr lang="en-US" err="1"/>
              <a:t>heb</a:t>
            </a:r>
            <a:r>
              <a:rPr lang="en-US"/>
              <a:t> </a:t>
            </a:r>
            <a:r>
              <a:rPr lang="en-US" err="1"/>
              <a:t>je</a:t>
            </a:r>
            <a:r>
              <a:rPr lang="en-US"/>
              <a:t> </a:t>
            </a:r>
            <a:r>
              <a:rPr lang="en-US" err="1"/>
              <a:t>gebruikt</a:t>
            </a:r>
            <a:r>
              <a:rPr lang="en-US"/>
              <a:t> in het </a:t>
            </a:r>
            <a:r>
              <a:rPr lang="en-US" err="1"/>
              <a:t>optimaliseren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waarom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0585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C604-39B8-114F-9CA7-F4EE96BB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Beoordelingscriteria</a:t>
            </a:r>
            <a:br>
              <a:rPr lang="en-US"/>
            </a:br>
            <a:r>
              <a:rPr lang="en-US"/>
              <a:t>Auto-Encoder </a:t>
            </a:r>
            <a:r>
              <a:rPr lang="en-US" err="1"/>
              <a:t>opdracht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2A90F-C444-164A-96AA-C94B98DE4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8494473" cy="2794238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/>
              <a:t>Notebook met outlier detection met auto-encoder:</a:t>
            </a:r>
          </a:p>
          <a:p>
            <a:pPr marL="228600" indent="-2286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600"/>
              <a:t>Auto-encoder model </a:t>
            </a:r>
            <a:r>
              <a:rPr lang="en-US" sz="1600" err="1"/>
              <a:t>zoals</a:t>
            </a:r>
            <a:r>
              <a:rPr lang="en-US" sz="1600"/>
              <a:t> in </a:t>
            </a:r>
            <a:r>
              <a:rPr lang="en-US" sz="1600" err="1"/>
              <a:t>voorbeeld</a:t>
            </a:r>
            <a:r>
              <a:rPr lang="en-US" sz="1600"/>
              <a:t> </a:t>
            </a:r>
            <a:r>
              <a:rPr lang="en-US" sz="1600" err="1"/>
              <a:t>getraind</a:t>
            </a:r>
            <a:r>
              <a:rPr lang="en-US" sz="1600"/>
              <a:t> op </a:t>
            </a:r>
            <a:r>
              <a:rPr lang="en-US" sz="1600" err="1"/>
              <a:t>gedeelde</a:t>
            </a:r>
            <a:r>
              <a:rPr lang="en-US" sz="1600"/>
              <a:t> dataset</a:t>
            </a:r>
          </a:p>
          <a:p>
            <a:pPr marL="228600" indent="-2286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600"/>
              <a:t>Outlier detection met MSE scores van </a:t>
            </a:r>
            <a:r>
              <a:rPr lang="en-US" sz="1600" err="1"/>
              <a:t>zelfde</a:t>
            </a:r>
            <a:r>
              <a:rPr lang="en-US" sz="1600"/>
              <a:t> </a:t>
            </a:r>
            <a:r>
              <a:rPr lang="en-US" sz="1600" err="1"/>
              <a:t>soort</a:t>
            </a:r>
            <a:r>
              <a:rPr lang="en-US" sz="1600"/>
              <a:t> </a:t>
            </a:r>
            <a:r>
              <a:rPr lang="en-US" sz="1600" err="1"/>
              <a:t>foto’s</a:t>
            </a:r>
            <a:endParaRPr lang="en-US" sz="1600"/>
          </a:p>
          <a:p>
            <a:pPr marL="228600" indent="-2286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600"/>
              <a:t>Outlier detection </a:t>
            </a:r>
            <a:r>
              <a:rPr lang="en-US" sz="1600" err="1"/>
              <a:t>labelt</a:t>
            </a:r>
            <a:r>
              <a:rPr lang="en-US" sz="1600"/>
              <a:t> “anomaly” </a:t>
            </a:r>
            <a:r>
              <a:rPr lang="en-US" sz="1600" err="1"/>
              <a:t>foto’s</a:t>
            </a:r>
            <a:r>
              <a:rPr lang="en-US" sz="1600"/>
              <a:t> op basis van MSE</a:t>
            </a:r>
          </a:p>
          <a:p>
            <a:pPr marL="228600" indent="-2286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600" err="1"/>
              <a:t>Je</a:t>
            </a:r>
            <a:r>
              <a:rPr lang="en-US" sz="1600"/>
              <a:t> </a:t>
            </a:r>
            <a:r>
              <a:rPr lang="en-US" sz="1600" err="1"/>
              <a:t>geeft</a:t>
            </a:r>
            <a:r>
              <a:rPr lang="en-US" sz="1600"/>
              <a:t> met </a:t>
            </a:r>
            <a:r>
              <a:rPr lang="en-US" sz="1600" err="1"/>
              <a:t>een</a:t>
            </a:r>
            <a:r>
              <a:rPr lang="en-US" sz="1600"/>
              <a:t> confusion matrix </a:t>
            </a:r>
            <a:r>
              <a:rPr lang="en-US" sz="1600" err="1"/>
              <a:t>aan</a:t>
            </a:r>
            <a:r>
              <a:rPr lang="en-US" sz="1600"/>
              <a:t> hoe </a:t>
            </a:r>
            <a:r>
              <a:rPr lang="en-US" sz="1600" err="1"/>
              <a:t>goed</a:t>
            </a:r>
            <a:r>
              <a:rPr lang="en-US" sz="1600"/>
              <a:t> </a:t>
            </a:r>
            <a:r>
              <a:rPr lang="en-US" sz="1600" err="1"/>
              <a:t>je</a:t>
            </a:r>
            <a:r>
              <a:rPr lang="en-US" sz="1600"/>
              <a:t> model </a:t>
            </a:r>
            <a:r>
              <a:rPr lang="en-US" sz="1600" err="1">
                <a:solidFill>
                  <a:srgbClr val="FF0000"/>
                </a:solidFill>
              </a:rPr>
              <a:t>werkt</a:t>
            </a:r>
            <a:endParaRPr lang="en-US" sz="1600">
              <a:solidFill>
                <a:srgbClr val="FF0000"/>
              </a:solidFill>
            </a:endParaRPr>
          </a:p>
          <a:p>
            <a:pPr>
              <a:buClr>
                <a:schemeClr val="tx2"/>
              </a:buClr>
              <a:buSzPct val="100000"/>
            </a:pPr>
            <a:r>
              <a:rPr lang="en-US" sz="1600" b="1"/>
              <a:t>Eigen auto-encoder model:</a:t>
            </a:r>
          </a:p>
          <a:p>
            <a:pPr marL="228600" indent="-2286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600"/>
              <a:t>Eigen auto-encoder model </a:t>
            </a:r>
            <a:r>
              <a:rPr lang="en-US" sz="1600" err="1"/>
              <a:t>gemaakt</a:t>
            </a:r>
            <a:r>
              <a:rPr lang="en-US" sz="1600"/>
              <a:t> met </a:t>
            </a:r>
            <a:r>
              <a:rPr lang="en-US" sz="1600" err="1"/>
              <a:t>zelfde</a:t>
            </a:r>
            <a:r>
              <a:rPr lang="en-US" sz="1600"/>
              <a:t> dataset</a:t>
            </a:r>
          </a:p>
          <a:p>
            <a:pPr marL="228600" indent="-2286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600" err="1"/>
              <a:t>Dit</a:t>
            </a:r>
            <a:r>
              <a:rPr lang="en-US" sz="1600"/>
              <a:t> auto-encoder model </a:t>
            </a:r>
            <a:r>
              <a:rPr lang="en-US" sz="1600" err="1"/>
              <a:t>geeft</a:t>
            </a:r>
            <a:r>
              <a:rPr lang="en-US" sz="1600"/>
              <a:t> </a:t>
            </a:r>
            <a:r>
              <a:rPr lang="en-US" sz="1600" err="1"/>
              <a:t>ook</a:t>
            </a:r>
            <a:r>
              <a:rPr lang="en-US" sz="1600"/>
              <a:t> MSE scores </a:t>
            </a:r>
            <a:r>
              <a:rPr lang="en-US" sz="1600" err="1"/>
              <a:t>terug</a:t>
            </a:r>
            <a:r>
              <a:rPr lang="en-US" sz="1600"/>
              <a:t> </a:t>
            </a:r>
            <a:r>
              <a:rPr lang="en-US" sz="1600" err="1"/>
              <a:t>en</a:t>
            </a:r>
            <a:r>
              <a:rPr lang="en-US" sz="1600"/>
              <a:t> </a:t>
            </a:r>
            <a:r>
              <a:rPr lang="en-US" sz="1600" err="1"/>
              <a:t>kan</a:t>
            </a:r>
            <a:r>
              <a:rPr lang="en-US" sz="1600"/>
              <a:t> (</a:t>
            </a:r>
            <a:r>
              <a:rPr lang="en-US" sz="1600" err="1"/>
              <a:t>vaak</a:t>
            </a:r>
            <a:r>
              <a:rPr lang="en-US" sz="1600"/>
              <a:t>) “anomaly” </a:t>
            </a:r>
            <a:r>
              <a:rPr lang="en-US" sz="1600" err="1"/>
              <a:t>foto’s</a:t>
            </a:r>
            <a:r>
              <a:rPr lang="en-US" sz="1600"/>
              <a:t> </a:t>
            </a:r>
            <a:r>
              <a:rPr lang="en-US" sz="1600" err="1"/>
              <a:t>detecteren</a:t>
            </a:r>
            <a:r>
              <a:rPr lang="en-US" sz="1600"/>
              <a:t>.</a:t>
            </a:r>
          </a:p>
          <a:p>
            <a:pPr marL="228600" indent="-2286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600" err="1"/>
              <a:t>Algemene</a:t>
            </a:r>
            <a:r>
              <a:rPr lang="en-US" sz="1600"/>
              <a:t> </a:t>
            </a:r>
            <a:r>
              <a:rPr lang="en-US" sz="1600" err="1"/>
              <a:t>uitleg</a:t>
            </a:r>
            <a:r>
              <a:rPr lang="en-US" sz="1600"/>
              <a:t> over </a:t>
            </a:r>
            <a:r>
              <a:rPr lang="en-US" sz="1600" err="1"/>
              <a:t>werking</a:t>
            </a:r>
            <a:r>
              <a:rPr lang="en-US" sz="1600"/>
              <a:t> auto-encoder model + </a:t>
            </a:r>
            <a:r>
              <a:rPr lang="en-US" sz="1600" err="1"/>
              <a:t>toelichting</a:t>
            </a:r>
            <a:r>
              <a:rPr lang="en-US" sz="1600"/>
              <a:t> </a:t>
            </a:r>
            <a:r>
              <a:rPr lang="en-US" sz="1600" err="1"/>
              <a:t>mogelijke</a:t>
            </a:r>
            <a:r>
              <a:rPr lang="en-US" sz="1600"/>
              <a:t> </a:t>
            </a:r>
            <a:r>
              <a:rPr lang="en-US" sz="1600" err="1"/>
              <a:t>toepassing</a:t>
            </a:r>
            <a:r>
              <a:rPr lang="en-US" sz="1600"/>
              <a:t> eigen </a:t>
            </a:r>
            <a:r>
              <a:rPr lang="en-US" sz="1600" err="1"/>
              <a:t>groepsopdracht</a:t>
            </a:r>
            <a:endParaRPr lang="en-US" sz="1600"/>
          </a:p>
          <a:p>
            <a:pPr marL="228600" indent="-2286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600" err="1"/>
              <a:t>Vragen</a:t>
            </a:r>
            <a:r>
              <a:rPr lang="en-US" sz="1600"/>
              <a:t> over eigen auto-encoder model </a:t>
            </a:r>
            <a:r>
              <a:rPr lang="en-US" sz="1600" err="1"/>
              <a:t>behandeld</a:t>
            </a:r>
            <a:endParaRPr lang="en-US" sz="1600"/>
          </a:p>
          <a:p>
            <a:pPr>
              <a:buClr>
                <a:schemeClr val="tx2"/>
              </a:buClr>
              <a:buSzPct val="100000"/>
            </a:pPr>
            <a:r>
              <a:rPr lang="en-US" sz="1600" b="1" err="1"/>
              <a:t>Cijfer</a:t>
            </a:r>
            <a:r>
              <a:rPr lang="en-US" sz="1600"/>
              <a:t> = </a:t>
            </a:r>
            <a:r>
              <a:rPr lang="en-US" sz="1600" err="1"/>
              <a:t>aantal</a:t>
            </a:r>
            <a:r>
              <a:rPr lang="en-US" sz="1600"/>
              <a:t> </a:t>
            </a:r>
            <a:r>
              <a:rPr lang="en-US" sz="1600" err="1"/>
              <a:t>onderdelen</a:t>
            </a:r>
            <a:r>
              <a:rPr lang="en-US" sz="1600"/>
              <a:t> </a:t>
            </a:r>
            <a:r>
              <a:rPr lang="en-US" sz="1600" err="1"/>
              <a:t>behandeld</a:t>
            </a:r>
            <a:r>
              <a:rPr lang="en-US" sz="1600"/>
              <a:t> / 8 * 10</a:t>
            </a:r>
          </a:p>
          <a:p>
            <a:pPr>
              <a:buClr>
                <a:schemeClr val="tx2"/>
              </a:buClr>
            </a:pPr>
            <a:endParaRPr lang="en-US"/>
          </a:p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A9F5C1-D754-7F49-81A1-09BCDE5ACE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5449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2630-859B-7320-257D-DC00409B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Hoe </a:t>
            </a:r>
            <a:r>
              <a:rPr lang="en-US" err="1"/>
              <a:t>gaan</a:t>
            </a:r>
            <a:r>
              <a:rPr lang="en-US"/>
              <a:t> we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doen</a:t>
            </a:r>
            <a:r>
              <a:rPr lang="en-US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C7F5-23A3-A6C4-3842-9F8F9935F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4 lessen</a:t>
            </a:r>
          </a:p>
          <a:p>
            <a:r>
              <a:rPr lang="en-US" err="1"/>
              <a:t>Jullie</a:t>
            </a:r>
            <a:r>
              <a:rPr lang="en-US"/>
              <a:t> </a:t>
            </a:r>
            <a:r>
              <a:rPr lang="en-US" err="1"/>
              <a:t>gaan</a:t>
            </a:r>
            <a:r>
              <a:rPr lang="en-US"/>
              <a:t> </a:t>
            </a:r>
            <a:r>
              <a:rPr lang="en-US" err="1"/>
              <a:t>zelf</a:t>
            </a:r>
            <a:r>
              <a:rPr lang="en-US"/>
              <a:t> een </a:t>
            </a:r>
            <a:r>
              <a:rPr lang="en-US" err="1"/>
              <a:t>algoritme</a:t>
            </a:r>
            <a:r>
              <a:rPr lang="en-US"/>
              <a:t> </a:t>
            </a:r>
            <a:r>
              <a:rPr lang="en-US" err="1"/>
              <a:t>maken</a:t>
            </a:r>
            <a:r>
              <a:rPr lang="en-US"/>
              <a:t> die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kan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106FE-8311-A36C-F893-3CE0C20FA1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5F04F-D9C2-6B93-18A9-64C79D813F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C5676B0-1174-579F-33C5-907B9FEA6D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198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7309-8AEB-1930-397D-53388A90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38" y="230475"/>
            <a:ext cx="5484283" cy="1108357"/>
          </a:xfrm>
        </p:spPr>
        <p:txBody>
          <a:bodyPr/>
          <a:lstStyle/>
          <a:p>
            <a:r>
              <a:rPr lang="en-US"/>
              <a:t>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2D359-F0C3-2B47-8628-3AB9FA14A3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6B76E-AC59-B866-8DEE-62DBBCBA24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7DEE5-1FA6-5857-7572-C63DF03DF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80FB23-C7A1-1D54-45C9-9CE3B7A4AAD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Introduction to Variational Autoencoders Using Keras">
            <a:extLst>
              <a:ext uri="{FF2B5EF4-FFF2-40B4-BE49-F238E27FC236}">
                <a16:creationId xmlns:a16="http://schemas.microsoft.com/office/drawing/2014/main" id="{1B8D7DBF-6779-9A0C-47DC-582B0C1C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6" y="920183"/>
            <a:ext cx="6795506" cy="382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15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3E71-B876-F8AC-174B-770EFF50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324967"/>
            <a:ext cx="5484283" cy="1108357"/>
          </a:xfrm>
        </p:spPr>
        <p:txBody>
          <a:bodyPr/>
          <a:lstStyle/>
          <a:p>
            <a:r>
              <a:rPr lang="en-US"/>
              <a:t>Autoencoder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39D5F-BFF4-ED55-F86D-58A0335D8C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0BBA7-60FA-6022-4846-4E4A16593F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5</a:t>
            </a:fld>
            <a:endParaRPr lang="nl-NL"/>
          </a:p>
        </p:txBody>
      </p:sp>
      <p:pic>
        <p:nvPicPr>
          <p:cNvPr id="2050" name="Picture 2" descr="Lurking Beneath the 'Mona Lisa' May Be the Real One | Live Science">
            <a:extLst>
              <a:ext uri="{FF2B5EF4-FFF2-40B4-BE49-F238E27FC236}">
                <a16:creationId xmlns:a16="http://schemas.microsoft.com/office/drawing/2014/main" id="{F778C3CF-2A9A-2ACE-9512-7AED97450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43" y="1613917"/>
            <a:ext cx="2138556" cy="22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15133-D1A2-7FA5-0987-504633B6A235}"/>
              </a:ext>
            </a:extLst>
          </p:cNvPr>
          <p:cNvSpPr txBox="1"/>
          <p:nvPr/>
        </p:nvSpPr>
        <p:spPr>
          <a:xfrm>
            <a:off x="3247568" y="2180133"/>
            <a:ext cx="60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[x,</a:t>
            </a:r>
          </a:p>
          <a:p>
            <a:r>
              <a:rPr lang="en-US"/>
              <a:t> y,</a:t>
            </a:r>
          </a:p>
          <a:p>
            <a:r>
              <a:rPr lang="en-US"/>
              <a:t>…</a:t>
            </a:r>
          </a:p>
          <a:p>
            <a:r>
              <a:rPr lang="en-US"/>
              <a:t> z]</a:t>
            </a:r>
          </a:p>
        </p:txBody>
      </p:sp>
      <p:pic>
        <p:nvPicPr>
          <p:cNvPr id="15" name="Graphic 14" descr="Filter outline">
            <a:extLst>
              <a:ext uri="{FF2B5EF4-FFF2-40B4-BE49-F238E27FC236}">
                <a16:creationId xmlns:a16="http://schemas.microsoft.com/office/drawing/2014/main" id="{D5746479-6550-98D5-7BDF-C5847C0D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538862" y="2287414"/>
            <a:ext cx="2765316" cy="914400"/>
          </a:xfrm>
          <a:prstGeom prst="rect">
            <a:avLst/>
          </a:prstGeom>
        </p:spPr>
      </p:pic>
      <p:pic>
        <p:nvPicPr>
          <p:cNvPr id="16" name="Graphic 15" descr="Filter outline">
            <a:extLst>
              <a:ext uri="{FF2B5EF4-FFF2-40B4-BE49-F238E27FC236}">
                <a16:creationId xmlns:a16="http://schemas.microsoft.com/office/drawing/2014/main" id="{2FBCE453-641D-FFAB-D520-2C2001AD5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V="1">
            <a:off x="2570686" y="2271981"/>
            <a:ext cx="2765316" cy="914399"/>
          </a:xfrm>
          <a:prstGeom prst="rect">
            <a:avLst/>
          </a:prstGeom>
        </p:spPr>
      </p:pic>
      <p:pic>
        <p:nvPicPr>
          <p:cNvPr id="17" name="Picture 2" descr="Lurking Beneath the 'Mona Lisa' May Be the Real One | Live Science">
            <a:extLst>
              <a:ext uri="{FF2B5EF4-FFF2-40B4-BE49-F238E27FC236}">
                <a16:creationId xmlns:a16="http://schemas.microsoft.com/office/drawing/2014/main" id="{796ADE9B-8EAC-EAF5-15F8-0144F8B61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13" y="1572466"/>
            <a:ext cx="2138556" cy="22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90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3E71-B876-F8AC-174B-770EFF50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324967"/>
            <a:ext cx="7346952" cy="1108357"/>
          </a:xfrm>
        </p:spPr>
        <p:txBody>
          <a:bodyPr/>
          <a:lstStyle/>
          <a:p>
            <a:r>
              <a:rPr lang="en-US"/>
              <a:t>Autoencoder – anomaly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39D5F-BFF4-ED55-F86D-58A0335D8C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0BBA7-60FA-6022-4846-4E4A16593F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3074" name="Picture 2" descr="Bij een bestaande boom - Return in Green">
            <a:extLst>
              <a:ext uri="{FF2B5EF4-FFF2-40B4-BE49-F238E27FC236}">
                <a16:creationId xmlns:a16="http://schemas.microsoft.com/office/drawing/2014/main" id="{246E4027-6FC8-07B7-C61C-37921C041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20" y="3421489"/>
            <a:ext cx="846895" cy="6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oom zkt. tuin of balkon: deze club geeft 3000 bomen weg in Amsterdam | Het  Parool">
            <a:extLst>
              <a:ext uri="{FF2B5EF4-FFF2-40B4-BE49-F238E27FC236}">
                <a16:creationId xmlns:a16="http://schemas.microsoft.com/office/drawing/2014/main" id="{637984FF-A1EA-F6E1-0B6D-2A547864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30" y="2646016"/>
            <a:ext cx="919225" cy="6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7,5 miljoenste boom - Almere">
            <a:extLst>
              <a:ext uri="{FF2B5EF4-FFF2-40B4-BE49-F238E27FC236}">
                <a16:creationId xmlns:a16="http://schemas.microsoft.com/office/drawing/2014/main" id="{B9F3D75B-1F98-0EFB-7C67-0AC744A35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79" y="1439694"/>
            <a:ext cx="720272" cy="95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8B45544-5C55-03F4-10C1-1B5E5BB41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579" y="1991841"/>
            <a:ext cx="888707" cy="1269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D90910-0131-861F-C1D1-ED86EB3A51A2}"/>
              </a:ext>
            </a:extLst>
          </p:cNvPr>
          <p:cNvSpPr txBox="1"/>
          <p:nvPr/>
        </p:nvSpPr>
        <p:spPr>
          <a:xfrm>
            <a:off x="2910113" y="2460169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EAB8A-7248-14FA-D1F2-0FB366688827}"/>
              </a:ext>
            </a:extLst>
          </p:cNvPr>
          <p:cNvSpPr txBox="1"/>
          <p:nvPr/>
        </p:nvSpPr>
        <p:spPr>
          <a:xfrm>
            <a:off x="4705651" y="2461350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CAB26-3278-CE40-19E0-4C0510D0ECDE}"/>
              </a:ext>
            </a:extLst>
          </p:cNvPr>
          <p:cNvSpPr txBox="1"/>
          <p:nvPr/>
        </p:nvSpPr>
        <p:spPr>
          <a:xfrm>
            <a:off x="3366104" y="3319320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= output</a:t>
            </a:r>
          </a:p>
        </p:txBody>
      </p:sp>
    </p:spTree>
    <p:extLst>
      <p:ext uri="{BB962C8B-B14F-4D97-AF65-F5344CB8AC3E}">
        <p14:creationId xmlns:p14="http://schemas.microsoft.com/office/powerpoint/2010/main" val="359733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3E71-B876-F8AC-174B-770EFF50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324967"/>
            <a:ext cx="7346952" cy="1108357"/>
          </a:xfrm>
        </p:spPr>
        <p:txBody>
          <a:bodyPr/>
          <a:lstStyle/>
          <a:p>
            <a:r>
              <a:rPr lang="en-US"/>
              <a:t>Autoencoder – anomaly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39D5F-BFF4-ED55-F86D-58A0335D8C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0BBA7-60FA-6022-4846-4E4A16593F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3F6772-D632-63B9-7AAE-5DA02DE3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205" y="771045"/>
            <a:ext cx="888707" cy="1269220"/>
          </a:xfrm>
          <a:prstGeom prst="rect">
            <a:avLst/>
          </a:prstGeom>
        </p:spPr>
      </p:pic>
      <p:pic>
        <p:nvPicPr>
          <p:cNvPr id="3074" name="Picture 2" descr="Bij een bestaande boom - Return in Green">
            <a:extLst>
              <a:ext uri="{FF2B5EF4-FFF2-40B4-BE49-F238E27FC236}">
                <a16:creationId xmlns:a16="http://schemas.microsoft.com/office/drawing/2014/main" id="{246E4027-6FC8-07B7-C61C-37921C041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60" y="2884463"/>
            <a:ext cx="846895" cy="6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oom zkt. tuin of balkon: deze club geeft 3000 bomen weg in Amsterdam | Het  Parool">
            <a:extLst>
              <a:ext uri="{FF2B5EF4-FFF2-40B4-BE49-F238E27FC236}">
                <a16:creationId xmlns:a16="http://schemas.microsoft.com/office/drawing/2014/main" id="{637984FF-A1EA-F6E1-0B6D-2A547864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70" y="2108990"/>
            <a:ext cx="919225" cy="6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7,5 miljoenste boom - Almere">
            <a:extLst>
              <a:ext uri="{FF2B5EF4-FFF2-40B4-BE49-F238E27FC236}">
                <a16:creationId xmlns:a16="http://schemas.microsoft.com/office/drawing/2014/main" id="{B9F3D75B-1F98-0EFB-7C67-0AC744A35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19" y="902668"/>
            <a:ext cx="720272" cy="95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nways CGO600 PRO Urban Elektrische Fiets Design Lichtgewicht 16kg M Groen  | Groen | M | VS3171.8">
            <a:extLst>
              <a:ext uri="{FF2B5EF4-FFF2-40B4-BE49-F238E27FC236}">
                <a16:creationId xmlns:a16="http://schemas.microsoft.com/office/drawing/2014/main" id="{00867F7F-FAE5-368D-EBC6-181E0EF8B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60" y="3689297"/>
            <a:ext cx="919225" cy="55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BEA096D-2B2D-325F-1054-7810EC9C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5" y="1670662"/>
            <a:ext cx="888707" cy="1269220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8B45544-5C55-03F4-10C1-1B5E5BB4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84" y="2507520"/>
            <a:ext cx="888707" cy="126922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D3D16CB-C686-76FD-811E-2925FAD3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05" y="3397763"/>
            <a:ext cx="888707" cy="1269220"/>
          </a:xfrm>
          <a:prstGeom prst="rect">
            <a:avLst/>
          </a:prstGeom>
        </p:spPr>
      </p:pic>
      <p:pic>
        <p:nvPicPr>
          <p:cNvPr id="11" name="Picture 2" descr="Bij een bestaande boom - Return in Green">
            <a:extLst>
              <a:ext uri="{FF2B5EF4-FFF2-40B4-BE49-F238E27FC236}">
                <a16:creationId xmlns:a16="http://schemas.microsoft.com/office/drawing/2014/main" id="{D537547E-12D4-57B5-E486-4AEA2317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930" y="2936784"/>
            <a:ext cx="846895" cy="6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oom zkt. tuin of balkon: deze club geeft 3000 bomen weg in Amsterdam | Het  Parool">
            <a:extLst>
              <a:ext uri="{FF2B5EF4-FFF2-40B4-BE49-F238E27FC236}">
                <a16:creationId xmlns:a16="http://schemas.microsoft.com/office/drawing/2014/main" id="{BB4ED92C-E9F1-086D-A5B5-3DC9D72A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240" y="2161311"/>
            <a:ext cx="919225" cy="6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7,5 miljoenste boom - Almere">
            <a:extLst>
              <a:ext uri="{FF2B5EF4-FFF2-40B4-BE49-F238E27FC236}">
                <a16:creationId xmlns:a16="http://schemas.microsoft.com/office/drawing/2014/main" id="{37961738-BD74-E699-9435-7F05CDC5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89" y="954989"/>
            <a:ext cx="720272" cy="95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oom zkt. tuin of balkon: deze club geeft 3000 bomen weg in Amsterdam | Het  Parool">
            <a:extLst>
              <a:ext uri="{FF2B5EF4-FFF2-40B4-BE49-F238E27FC236}">
                <a16:creationId xmlns:a16="http://schemas.microsoft.com/office/drawing/2014/main" id="{A5158F70-F7F0-3C28-C36C-7E7308AE2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600"/>
                    </a14:imgEffect>
                    <a14:imgEffect>
                      <a14:saturation sat="95000"/>
                    </a14:imgEffect>
                    <a14:imgEffect>
                      <a14:brightnessContrast bright="-67000"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91" y="3703319"/>
            <a:ext cx="919225" cy="6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D98BF4A3-7911-0F2C-E437-4C19E5501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116" y="3652917"/>
            <a:ext cx="846895" cy="846895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5514CD82-A6A2-1EF8-0D71-C25553BD42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01825" y="884784"/>
            <a:ext cx="914400" cy="91440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AAE6384C-6424-2B28-FEA0-B5D39FFC9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30938" y="1911403"/>
            <a:ext cx="914400" cy="91440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28BF76FA-6A97-816B-3FDA-F246433BC5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55814" y="27748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7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CBB-D9B7-5A7A-B650-FCDD79F6C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153250"/>
            <a:ext cx="5484283" cy="1108357"/>
          </a:xfrm>
        </p:spPr>
        <p:txBody>
          <a:bodyPr/>
          <a:lstStyle/>
          <a:p>
            <a:r>
              <a:rPr lang="en-US"/>
              <a:t>Workflow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E6711-2B57-CDF1-7284-B552CB55B7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22830-DD6B-7C7D-AAE5-6760275C8B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C9879D-AEB7-3778-80F8-957136E9E9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0A56E-26B8-5380-2ABB-4C85BF0534E8}"/>
              </a:ext>
            </a:extLst>
          </p:cNvPr>
          <p:cNvSpPr/>
          <p:nvPr/>
        </p:nvSpPr>
        <p:spPr>
          <a:xfrm>
            <a:off x="232937" y="957943"/>
            <a:ext cx="1320092" cy="1190171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Image dataset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C121F051-4990-A372-584D-E68B470DDE3B}"/>
              </a:ext>
            </a:extLst>
          </p:cNvPr>
          <p:cNvSpPr/>
          <p:nvPr/>
        </p:nvSpPr>
        <p:spPr>
          <a:xfrm>
            <a:off x="2195458" y="1105621"/>
            <a:ext cx="1560285" cy="820057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FF5C0E-1158-CE2A-0C6F-8FD0C80103DE}"/>
              </a:ext>
            </a:extLst>
          </p:cNvPr>
          <p:cNvSpPr/>
          <p:nvPr/>
        </p:nvSpPr>
        <p:spPr>
          <a:xfrm>
            <a:off x="3065989" y="2241413"/>
            <a:ext cx="955165" cy="87811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0365B8-09BA-1CD6-6CF4-6B75F0FE49BD}"/>
              </a:ext>
            </a:extLst>
          </p:cNvPr>
          <p:cNvSpPr/>
          <p:nvPr/>
        </p:nvSpPr>
        <p:spPr>
          <a:xfrm>
            <a:off x="4137683" y="1077686"/>
            <a:ext cx="955165" cy="878114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 data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5474F686-17DD-7A33-0AF8-8AF7BA433BB3}"/>
              </a:ext>
            </a:extLst>
          </p:cNvPr>
          <p:cNvSpPr/>
          <p:nvPr/>
        </p:nvSpPr>
        <p:spPr>
          <a:xfrm>
            <a:off x="5491057" y="1111136"/>
            <a:ext cx="1560285" cy="820057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 autoencoder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D72A3F-C872-F905-CBC0-46C170744DC7}"/>
              </a:ext>
            </a:extLst>
          </p:cNvPr>
          <p:cNvSpPr/>
          <p:nvPr/>
        </p:nvSpPr>
        <p:spPr>
          <a:xfrm>
            <a:off x="4934160" y="2222328"/>
            <a:ext cx="1113794" cy="103270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04B0F971-53B2-5599-1F4D-F2DD62E39B9D}"/>
              </a:ext>
            </a:extLst>
          </p:cNvPr>
          <p:cNvSpPr/>
          <p:nvPr/>
        </p:nvSpPr>
        <p:spPr>
          <a:xfrm>
            <a:off x="3241011" y="3633826"/>
            <a:ext cx="1560285" cy="820057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Vergelijken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255CDC-B231-37FA-0D64-88D9B27CA4DA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1553029" y="1515650"/>
            <a:ext cx="642429" cy="37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4D1FA5-29A0-A5C8-B980-5AF305F317E5}"/>
              </a:ext>
            </a:extLst>
          </p:cNvPr>
          <p:cNvCxnSpPr>
            <a:cxnSpLocks/>
            <a:stCxn id="13" idx="1"/>
            <a:endCxn id="14" idx="7"/>
          </p:cNvCxnSpPr>
          <p:nvPr/>
        </p:nvCxnSpPr>
        <p:spPr>
          <a:xfrm flipH="1">
            <a:off x="5884843" y="1931193"/>
            <a:ext cx="386357" cy="442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32A93B-08C2-3CA9-6C08-BE152CB06DEE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092848" y="1516743"/>
            <a:ext cx="398209" cy="4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0EF674-F205-1D45-06E0-7D3B7CEC7604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>
            <a:off x="3755743" y="1515650"/>
            <a:ext cx="381940" cy="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832675-4CD9-49B8-F630-0A3B0E7DADF8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>
            <a:off x="2975601" y="1925678"/>
            <a:ext cx="230269" cy="444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B014A8-FE37-9AAF-C792-14BA138A11DD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 flipH="1">
            <a:off x="4021154" y="3103793"/>
            <a:ext cx="1076117" cy="530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041FE9-9401-F089-2ADB-154D350C2B1E}"/>
              </a:ext>
            </a:extLst>
          </p:cNvPr>
          <p:cNvCxnSpPr>
            <a:cxnSpLocks/>
            <a:stCxn id="11" idx="5"/>
            <a:endCxn id="15" idx="3"/>
          </p:cNvCxnSpPr>
          <p:nvPr/>
        </p:nvCxnSpPr>
        <p:spPr>
          <a:xfrm>
            <a:off x="3881273" y="2990930"/>
            <a:ext cx="139881" cy="642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29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D00B-3988-2146-96C3-4EFC04E5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info over auto-encoder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5088E-5083-C24F-AA09-C9D456A8F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2261732"/>
          </a:xfrm>
        </p:spPr>
        <p:txBody>
          <a:bodyPr>
            <a:normAutofit/>
          </a:bodyPr>
          <a:lstStyle/>
          <a:p>
            <a:r>
              <a:rPr lang="en-US">
                <a:hlinkClick r:id="rId2"/>
              </a:rPr>
              <a:t>https://towardsdatascience.com/auto-encoder-what-is-it-and-what-is-it-used-for-part-1-3e5c6f017726/</a:t>
            </a:r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https://medium.com/@divakar1591/autoencoders-6fab1a9a9f9c</a:t>
            </a: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1B278-DD75-B44E-ABA3-3DAA7A6EE7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61B1C-7328-DD4D-AFE6-2AF41A7BDB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F0E75-F192-D14A-8B68-F5A6D1BDDF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446630357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0630-hva-template-presentatie-nl-v2.1 (1)" id="{1EFD34F2-5BF0-4FDC-B546-4D5E760CBDFA}" vid="{C7FFF7A9-7E0D-4908-97FF-F72535E06158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004b36-c27b-414c-a746-b86b4665d60a">
      <Terms xmlns="http://schemas.microsoft.com/office/infopath/2007/PartnerControls"/>
    </lcf76f155ced4ddcb4097134ff3c332f>
    <TaxCatchAll xmlns="ddcd419a-5304-465e-9fb9-2ab1a0ca072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FA086EBA44544194B59571368E8881" ma:contentTypeVersion="12" ma:contentTypeDescription="Een nieuw document maken." ma:contentTypeScope="" ma:versionID="4c7b7d738b68ac8a23906a4c5748e620">
  <xsd:schema xmlns:xsd="http://www.w3.org/2001/XMLSchema" xmlns:xs="http://www.w3.org/2001/XMLSchema" xmlns:p="http://schemas.microsoft.com/office/2006/metadata/properties" xmlns:ns2="db004b36-c27b-414c-a746-b86b4665d60a" xmlns:ns3="ddcd419a-5304-465e-9fb9-2ab1a0ca0727" targetNamespace="http://schemas.microsoft.com/office/2006/metadata/properties" ma:root="true" ma:fieldsID="af7e544aa7db765fe10daab437adb10e" ns2:_="" ns3:_="">
    <xsd:import namespace="db004b36-c27b-414c-a746-b86b4665d60a"/>
    <xsd:import namespace="ddcd419a-5304-465e-9fb9-2ab1a0ca07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004b36-c27b-414c-a746-b86b4665d6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Afbeeldingtags" ma:readOnly="false" ma:fieldId="{5cf76f15-5ced-4ddc-b409-7134ff3c332f}" ma:taxonomyMulti="true" ma:sspId="32d39682-ccf7-48d8-962f-2ca2d3d56b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d419a-5304-465e-9fb9-2ab1a0ca072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ba81bd3-1a31-4e66-9ccf-0de12d3fddc7}" ma:internalName="TaxCatchAll" ma:showField="CatchAllData" ma:web="ddcd419a-5304-465e-9fb9-2ab1a0ca07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B5384F-34DE-41B4-BD68-E477EE5C2D80}">
  <ds:schemaRefs>
    <ds:schemaRef ds:uri="807ebf0e-55e0-464b-a24f-3b5f612e3b17"/>
    <ds:schemaRef ds:uri="c81633dc-7c45-47ba-b3d6-86434853fa2b"/>
    <ds:schemaRef ds:uri="db004b36-c27b-414c-a746-b86b4665d60a"/>
    <ds:schemaRef ds:uri="ddcd419a-5304-465e-9fb9-2ab1a0ca072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E7F0FA7-4798-4625-A9FC-D1F17D10F1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569C93-1506-4F28-8419-FB78F04211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004b36-c27b-414c-a746-b86b4665d60a"/>
    <ds:schemaRef ds:uri="ddcd419a-5304-465e-9fb9-2ab1a0ca07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Diavoorstelling (16:9)</PresentationFormat>
  <Slides>21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2" baseType="lpstr">
      <vt:lpstr>SJABLOON Corporate Algemeen ppt - nieuwe huisstijl - titel + volg</vt:lpstr>
      <vt:lpstr>Image Anomaly detection met de AutoEncoder</vt:lpstr>
      <vt:lpstr>Anomaly detection met afbeeldingen</vt:lpstr>
      <vt:lpstr>Hoe gaan we dat doen?</vt:lpstr>
      <vt:lpstr>Autoencoder</vt:lpstr>
      <vt:lpstr>Autoencoder</vt:lpstr>
      <vt:lpstr>Autoencoder – anomaly detection</vt:lpstr>
      <vt:lpstr>Autoencoder – anomaly detection</vt:lpstr>
      <vt:lpstr>Workflow</vt:lpstr>
      <vt:lpstr>Extra info over auto-encoder</vt:lpstr>
      <vt:lpstr>Nu jullie (40 min)</vt:lpstr>
      <vt:lpstr>Hulp code bij stap 1 in de twee volgende slides</vt:lpstr>
      <vt:lpstr>PowerPoint-presentatie</vt:lpstr>
      <vt:lpstr>PowerPoint-presentatie</vt:lpstr>
      <vt:lpstr>Wat is een afbeelding?</vt:lpstr>
      <vt:lpstr>Data voorbereiding</vt:lpstr>
      <vt:lpstr>Trainen</vt:lpstr>
      <vt:lpstr>Outlier detection</vt:lpstr>
      <vt:lpstr>Outlier detection</vt:lpstr>
      <vt:lpstr>Opdracht voor volgende keer</vt:lpstr>
      <vt:lpstr>Opdracht voor volgende keer (vervolg)</vt:lpstr>
      <vt:lpstr>Beoordelingscriteria Auto-Encoder opdracht</vt:lpstr>
    </vt:vector>
  </TitlesOfParts>
  <Company>Hogeschool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 Data naar informatie:  Een dashboard over elektrisch mobiliteit en laadpalen</dc:title>
  <dc:creator>Rick Wolbertus</dc:creator>
  <cp:keywords>Presentatie corporate algemeen breed</cp:keywords>
  <cp:revision>4</cp:revision>
  <dcterms:created xsi:type="dcterms:W3CDTF">2021-03-08T07:28:12Z</dcterms:created>
  <dcterms:modified xsi:type="dcterms:W3CDTF">2025-04-19T11:43:52Z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0x010100D0FA086EBA44544194B59571368E8881</vt:lpwstr>
  </property>
  <property fmtid="{D5CDD505-2E9C-101B-9397-08002B2CF9AE}" pid="3" name="Order">
    <vt:r8>227000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